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94" r:id="rId4"/>
    <p:sldId id="295" r:id="rId5"/>
    <p:sldId id="296" r:id="rId6"/>
    <p:sldId id="299" r:id="rId7"/>
    <p:sldId id="300" r:id="rId8"/>
    <p:sldId id="305" r:id="rId9"/>
    <p:sldId id="297" r:id="rId10"/>
    <p:sldId id="258" r:id="rId11"/>
    <p:sldId id="308" r:id="rId12"/>
    <p:sldId id="306" r:id="rId13"/>
    <p:sldId id="261" r:id="rId14"/>
    <p:sldId id="264" r:id="rId15"/>
    <p:sldId id="310" r:id="rId16"/>
    <p:sldId id="307" r:id="rId17"/>
    <p:sldId id="303" r:id="rId18"/>
    <p:sldId id="311" r:id="rId19"/>
    <p:sldId id="276" r:id="rId20"/>
    <p:sldId id="270" r:id="rId21"/>
    <p:sldId id="280" r:id="rId22"/>
    <p:sldId id="309" r:id="rId23"/>
    <p:sldId id="265" r:id="rId24"/>
    <p:sldId id="290" r:id="rId25"/>
    <p:sldId id="298" r:id="rId26"/>
    <p:sldId id="291" r:id="rId27"/>
    <p:sldId id="282" r:id="rId28"/>
    <p:sldId id="283" r:id="rId29"/>
    <p:sldId id="279" r:id="rId30"/>
    <p:sldId id="284" r:id="rId31"/>
    <p:sldId id="26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844"/>
    <p:restoredTop sz="94613"/>
  </p:normalViewPr>
  <p:slideViewPr>
    <p:cSldViewPr snapToGrid="0" snapToObjects="1">
      <p:cViewPr varScale="1">
        <p:scale>
          <a:sx n="86" d="100"/>
          <a:sy n="86" d="100"/>
        </p:scale>
        <p:origin x="224" y="1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10/5/18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F7567-C421-F147-B289-C81DEB2CE61D}"/>
              </a:ext>
            </a:extLst>
          </p:cNvPr>
          <p:cNvSpPr>
            <a:spLocks noGrp="1"/>
          </p:cNvSpPr>
          <p:nvPr>
            <p:ph type="ctrTitle"/>
          </p:nvPr>
        </p:nvSpPr>
        <p:spPr>
          <a:xfrm>
            <a:off x="2589214" y="1483468"/>
            <a:ext cx="8915399" cy="2262781"/>
          </a:xfrm>
        </p:spPr>
        <p:txBody>
          <a:bodyPr>
            <a:normAutofit fontScale="90000"/>
          </a:bodyPr>
          <a:lstStyle/>
          <a:p>
            <a:r>
              <a:rPr lang="en-US" dirty="0"/>
              <a:t>Parents’ and Teachers’ Language Attitudes in a Bilingual Community</a:t>
            </a:r>
          </a:p>
        </p:txBody>
      </p:sp>
      <p:sp>
        <p:nvSpPr>
          <p:cNvPr id="3" name="Subtitle 2">
            <a:extLst>
              <a:ext uri="{FF2B5EF4-FFF2-40B4-BE49-F238E27FC236}">
                <a16:creationId xmlns:a16="http://schemas.microsoft.com/office/drawing/2014/main" id="{BDE040B3-9924-9744-9F9D-EE9FFCF9BBCF}"/>
              </a:ext>
            </a:extLst>
          </p:cNvPr>
          <p:cNvSpPr>
            <a:spLocks noGrp="1"/>
          </p:cNvSpPr>
          <p:nvPr>
            <p:ph type="subTitle" idx="1"/>
          </p:nvPr>
        </p:nvSpPr>
        <p:spPr>
          <a:xfrm>
            <a:off x="2589214" y="4777379"/>
            <a:ext cx="3111500" cy="1126283"/>
          </a:xfrm>
        </p:spPr>
        <p:txBody>
          <a:bodyPr>
            <a:normAutofit/>
          </a:bodyPr>
          <a:lstStyle/>
          <a:p>
            <a:r>
              <a:rPr lang="en-US" sz="1600" dirty="0">
                <a:solidFill>
                  <a:schemeClr val="tx1"/>
                </a:solidFill>
              </a:rPr>
              <a:t>Misha Becker</a:t>
            </a:r>
          </a:p>
          <a:p>
            <a:r>
              <a:rPr lang="en-US" sz="1600" dirty="0">
                <a:solidFill>
                  <a:schemeClr val="tx1"/>
                </a:solidFill>
              </a:rPr>
              <a:t>UNC Chapel Hill</a:t>
            </a:r>
          </a:p>
          <a:p>
            <a:r>
              <a:rPr lang="en-US" sz="1600" dirty="0" err="1">
                <a:solidFill>
                  <a:schemeClr val="tx1"/>
                </a:solidFill>
              </a:rPr>
              <a:t>mbecker@email.unc.edu</a:t>
            </a:r>
            <a:endParaRPr lang="en-US" sz="1600" dirty="0">
              <a:solidFill>
                <a:schemeClr val="tx1"/>
              </a:solidFill>
            </a:endParaRPr>
          </a:p>
        </p:txBody>
      </p:sp>
      <p:sp>
        <p:nvSpPr>
          <p:cNvPr id="4" name="TextBox 3">
            <a:extLst>
              <a:ext uri="{FF2B5EF4-FFF2-40B4-BE49-F238E27FC236}">
                <a16:creationId xmlns:a16="http://schemas.microsoft.com/office/drawing/2014/main" id="{59F71E2B-7FD1-E04F-AC53-7C7CF73A4F07}"/>
              </a:ext>
            </a:extLst>
          </p:cNvPr>
          <p:cNvSpPr txBox="1"/>
          <p:nvPr/>
        </p:nvSpPr>
        <p:spPr>
          <a:xfrm>
            <a:off x="6530081" y="4750205"/>
            <a:ext cx="3849194" cy="1087477"/>
          </a:xfrm>
          <a:prstGeom prst="rect">
            <a:avLst/>
          </a:prstGeom>
          <a:noFill/>
        </p:spPr>
        <p:txBody>
          <a:bodyPr wrap="none" rtlCol="0">
            <a:spAutoFit/>
          </a:bodyPr>
          <a:lstStyle/>
          <a:p>
            <a:pPr algn="r">
              <a:spcBef>
                <a:spcPts val="1000"/>
              </a:spcBef>
            </a:pPr>
            <a:r>
              <a:rPr lang="en-US" sz="1600" dirty="0"/>
              <a:t>The View from the Multilingual Child</a:t>
            </a:r>
          </a:p>
          <a:p>
            <a:pPr algn="r">
              <a:spcBef>
                <a:spcPts val="1000"/>
              </a:spcBef>
            </a:pPr>
            <a:r>
              <a:rPr lang="en-US" sz="1600" dirty="0" err="1"/>
              <a:t>Bergische</a:t>
            </a:r>
            <a:r>
              <a:rPr lang="en-US" sz="1600" dirty="0"/>
              <a:t> Universität Wuppertal</a:t>
            </a:r>
          </a:p>
          <a:p>
            <a:pPr algn="r">
              <a:spcBef>
                <a:spcPts val="1000"/>
              </a:spcBef>
            </a:pPr>
            <a:r>
              <a:rPr lang="en-US" sz="1600" dirty="0"/>
              <a:t>October 8-10, 2018</a:t>
            </a:r>
          </a:p>
        </p:txBody>
      </p:sp>
    </p:spTree>
    <p:extLst>
      <p:ext uri="{BB962C8B-B14F-4D97-AF65-F5344CB8AC3E}">
        <p14:creationId xmlns:p14="http://schemas.microsoft.com/office/powerpoint/2010/main" val="1323208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52695-D1EF-EC4E-8C5C-CEDBF4036890}"/>
              </a:ext>
            </a:extLst>
          </p:cNvPr>
          <p:cNvSpPr>
            <a:spLocks noGrp="1"/>
          </p:cNvSpPr>
          <p:nvPr>
            <p:ph type="title"/>
          </p:nvPr>
        </p:nvSpPr>
        <p:spPr/>
        <p:txBody>
          <a:bodyPr/>
          <a:lstStyle/>
          <a:p>
            <a:r>
              <a:rPr lang="en-US" dirty="0"/>
              <a:t>Participants</a:t>
            </a:r>
          </a:p>
        </p:txBody>
      </p:sp>
      <p:sp>
        <p:nvSpPr>
          <p:cNvPr id="4" name="Content Placeholder 3">
            <a:extLst>
              <a:ext uri="{FF2B5EF4-FFF2-40B4-BE49-F238E27FC236}">
                <a16:creationId xmlns:a16="http://schemas.microsoft.com/office/drawing/2014/main" id="{CB90E3FC-5F41-1C4A-A06A-505B26ECD77D}"/>
              </a:ext>
            </a:extLst>
          </p:cNvPr>
          <p:cNvSpPr>
            <a:spLocks noGrp="1"/>
          </p:cNvSpPr>
          <p:nvPr>
            <p:ph idx="1"/>
          </p:nvPr>
        </p:nvSpPr>
        <p:spPr>
          <a:xfrm>
            <a:off x="1877438" y="1409700"/>
            <a:ext cx="9627174" cy="5359400"/>
          </a:xfrm>
        </p:spPr>
        <p:txBody>
          <a:bodyPr>
            <a:normAutofit/>
          </a:bodyPr>
          <a:lstStyle/>
          <a:p>
            <a:r>
              <a:rPr lang="en-US" dirty="0"/>
              <a:t>I conducted in-depth structured interviews with 11 parents and 9 primary school teachers in Vitoria-</a:t>
            </a:r>
            <a:r>
              <a:rPr lang="en-US" dirty="0" err="1"/>
              <a:t>Gasteiz</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*Reported by parents; consistent with teachers’ estimates of home language</a:t>
            </a:r>
          </a:p>
        </p:txBody>
      </p:sp>
      <p:graphicFrame>
        <p:nvGraphicFramePr>
          <p:cNvPr id="3" name="Table 2">
            <a:extLst>
              <a:ext uri="{FF2B5EF4-FFF2-40B4-BE49-F238E27FC236}">
                <a16:creationId xmlns:a16="http://schemas.microsoft.com/office/drawing/2014/main" id="{34D02B9B-189C-BE42-B5B3-E9270D6F32A5}"/>
              </a:ext>
            </a:extLst>
          </p:cNvPr>
          <p:cNvGraphicFramePr>
            <a:graphicFrameLocks noGrp="1"/>
          </p:cNvGraphicFramePr>
          <p:nvPr>
            <p:extLst>
              <p:ext uri="{D42A27DB-BD31-4B8C-83A1-F6EECF244321}">
                <p14:modId xmlns:p14="http://schemas.microsoft.com/office/powerpoint/2010/main" val="598919948"/>
              </p:ext>
            </p:extLst>
          </p:nvPr>
        </p:nvGraphicFramePr>
        <p:xfrm>
          <a:off x="2301188" y="2165068"/>
          <a:ext cx="8426899" cy="3848664"/>
        </p:xfrm>
        <a:graphic>
          <a:graphicData uri="http://schemas.openxmlformats.org/drawingml/2006/table">
            <a:tbl>
              <a:tblPr firstRow="1" bandRow="1">
                <a:tableStyleId>{5C22544A-7EE6-4342-B048-85BDC9FD1C3A}</a:tableStyleId>
              </a:tblPr>
              <a:tblGrid>
                <a:gridCol w="727835">
                  <a:extLst>
                    <a:ext uri="{9D8B030D-6E8A-4147-A177-3AD203B41FA5}">
                      <a16:colId xmlns:a16="http://schemas.microsoft.com/office/drawing/2014/main" val="3906582041"/>
                    </a:ext>
                  </a:extLst>
                </a:gridCol>
                <a:gridCol w="820391">
                  <a:extLst>
                    <a:ext uri="{9D8B030D-6E8A-4147-A177-3AD203B41FA5}">
                      <a16:colId xmlns:a16="http://schemas.microsoft.com/office/drawing/2014/main" val="2966340748"/>
                    </a:ext>
                  </a:extLst>
                </a:gridCol>
                <a:gridCol w="1968941">
                  <a:extLst>
                    <a:ext uri="{9D8B030D-6E8A-4147-A177-3AD203B41FA5}">
                      <a16:colId xmlns:a16="http://schemas.microsoft.com/office/drawing/2014/main" val="1245421846"/>
                    </a:ext>
                  </a:extLst>
                </a:gridCol>
                <a:gridCol w="1123306">
                  <a:extLst>
                    <a:ext uri="{9D8B030D-6E8A-4147-A177-3AD203B41FA5}">
                      <a16:colId xmlns:a16="http://schemas.microsoft.com/office/drawing/2014/main" val="36977865"/>
                    </a:ext>
                  </a:extLst>
                </a:gridCol>
                <a:gridCol w="1893213">
                  <a:extLst>
                    <a:ext uri="{9D8B030D-6E8A-4147-A177-3AD203B41FA5}">
                      <a16:colId xmlns:a16="http://schemas.microsoft.com/office/drawing/2014/main" val="3676026857"/>
                    </a:ext>
                  </a:extLst>
                </a:gridCol>
                <a:gridCol w="1893213">
                  <a:extLst>
                    <a:ext uri="{9D8B030D-6E8A-4147-A177-3AD203B41FA5}">
                      <a16:colId xmlns:a16="http://schemas.microsoft.com/office/drawing/2014/main" val="3814160597"/>
                    </a:ext>
                  </a:extLst>
                </a:gridCol>
              </a:tblGrid>
              <a:tr h="320722">
                <a:tc>
                  <a:txBody>
                    <a:bodyPr/>
                    <a:lstStyle/>
                    <a:p>
                      <a:r>
                        <a:rPr lang="en-US" sz="1400" dirty="0"/>
                        <a:t>Code</a:t>
                      </a:r>
                    </a:p>
                  </a:txBody>
                  <a:tcPr/>
                </a:tc>
                <a:tc>
                  <a:txBody>
                    <a:bodyPr/>
                    <a:lstStyle/>
                    <a:p>
                      <a:r>
                        <a:rPr lang="en-US" sz="1400" dirty="0"/>
                        <a:t>Model</a:t>
                      </a:r>
                    </a:p>
                  </a:txBody>
                  <a:tcPr/>
                </a:tc>
                <a:tc>
                  <a:txBody>
                    <a:bodyPr/>
                    <a:lstStyle/>
                    <a:p>
                      <a:r>
                        <a:rPr lang="en-US" sz="1400" dirty="0"/>
                        <a:t>Public/Semi-Private</a:t>
                      </a:r>
                    </a:p>
                  </a:txBody>
                  <a:tcPr/>
                </a:tc>
                <a:tc>
                  <a:txBody>
                    <a:bodyPr/>
                    <a:lstStyle/>
                    <a:p>
                      <a:r>
                        <a:rPr lang="en-US" sz="1400" dirty="0"/>
                        <a:t>Grade(s)</a:t>
                      </a:r>
                    </a:p>
                  </a:txBody>
                  <a:tcPr/>
                </a:tc>
                <a:tc>
                  <a:txBody>
                    <a:bodyPr/>
                    <a:lstStyle/>
                    <a:p>
                      <a:r>
                        <a:rPr lang="en-US" sz="1400" dirty="0"/>
                        <a:t>Native </a:t>
                      </a:r>
                      <a:r>
                        <a:rPr lang="en-US" sz="1400" dirty="0" err="1"/>
                        <a:t>Lg</a:t>
                      </a:r>
                      <a:r>
                        <a:rPr lang="en-US" sz="1400" dirty="0"/>
                        <a:t> (L2)</a:t>
                      </a:r>
                    </a:p>
                  </a:txBody>
                  <a:tcPr/>
                </a:tc>
                <a:tc>
                  <a:txBody>
                    <a:bodyPr/>
                    <a:lstStyle/>
                    <a:p>
                      <a:r>
                        <a:rPr lang="en-US" sz="1400" dirty="0"/>
                        <a:t>Home Language*</a:t>
                      </a:r>
                    </a:p>
                  </a:txBody>
                  <a:tcPr/>
                </a:tc>
                <a:extLst>
                  <a:ext uri="{0D108BD9-81ED-4DB2-BD59-A6C34878D82A}">
                    <a16:rowId xmlns:a16="http://schemas.microsoft.com/office/drawing/2014/main" val="171432152"/>
                  </a:ext>
                </a:extLst>
              </a:tr>
              <a:tr h="320722">
                <a:tc>
                  <a:txBody>
                    <a:bodyPr/>
                    <a:lstStyle/>
                    <a:p>
                      <a:r>
                        <a:rPr lang="en-US" sz="1400" dirty="0"/>
                        <a:t>PD1</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4, 6</a:t>
                      </a:r>
                    </a:p>
                  </a:txBody>
                  <a:tcPr/>
                </a:tc>
                <a:tc>
                  <a:txBody>
                    <a:bodyPr/>
                    <a:lstStyle/>
                    <a:p>
                      <a:r>
                        <a:rPr lang="en-US" sz="1400" dirty="0"/>
                        <a:t>Spanish (Basque)</a:t>
                      </a:r>
                    </a:p>
                  </a:txBody>
                  <a:tcPr/>
                </a:tc>
                <a:tc>
                  <a:txBody>
                    <a:bodyPr/>
                    <a:lstStyle/>
                    <a:p>
                      <a:r>
                        <a:rPr lang="en-US" sz="1400" dirty="0"/>
                        <a:t>Spanish</a:t>
                      </a:r>
                    </a:p>
                  </a:txBody>
                  <a:tcPr/>
                </a:tc>
                <a:extLst>
                  <a:ext uri="{0D108BD9-81ED-4DB2-BD59-A6C34878D82A}">
                    <a16:rowId xmlns:a16="http://schemas.microsoft.com/office/drawing/2014/main" val="2306990738"/>
                  </a:ext>
                </a:extLst>
              </a:tr>
              <a:tr h="320722">
                <a:tc>
                  <a:txBody>
                    <a:bodyPr/>
                    <a:lstStyle/>
                    <a:p>
                      <a:r>
                        <a:rPr lang="en-US" sz="1400" dirty="0"/>
                        <a:t>PD2</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6</a:t>
                      </a:r>
                    </a:p>
                  </a:txBody>
                  <a:tcPr/>
                </a:tc>
                <a:tc>
                  <a:txBody>
                    <a:bodyPr/>
                    <a:lstStyle/>
                    <a:p>
                      <a:r>
                        <a:rPr lang="en-US" sz="1400" dirty="0"/>
                        <a:t>Spanish</a:t>
                      </a:r>
                    </a:p>
                  </a:txBody>
                  <a:tcPr/>
                </a:tc>
                <a:tc>
                  <a:txBody>
                    <a:bodyPr/>
                    <a:lstStyle/>
                    <a:p>
                      <a:r>
                        <a:rPr lang="en-US" sz="1400" dirty="0"/>
                        <a:t>Spanish</a:t>
                      </a:r>
                    </a:p>
                  </a:txBody>
                  <a:tcPr/>
                </a:tc>
                <a:extLst>
                  <a:ext uri="{0D108BD9-81ED-4DB2-BD59-A6C34878D82A}">
                    <a16:rowId xmlns:a16="http://schemas.microsoft.com/office/drawing/2014/main" val="190284396"/>
                  </a:ext>
                </a:extLst>
              </a:tr>
              <a:tr h="320722">
                <a:tc>
                  <a:txBody>
                    <a:bodyPr/>
                    <a:lstStyle/>
                    <a:p>
                      <a:r>
                        <a:rPr lang="en-US" sz="1400" dirty="0"/>
                        <a:t>PD3</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6</a:t>
                      </a:r>
                    </a:p>
                  </a:txBody>
                  <a:tcPr/>
                </a:tc>
                <a:tc>
                  <a:txBody>
                    <a:bodyPr/>
                    <a:lstStyle/>
                    <a:p>
                      <a:r>
                        <a:rPr lang="en-US" sz="1400" dirty="0"/>
                        <a:t>Spanish</a:t>
                      </a:r>
                    </a:p>
                  </a:txBody>
                  <a:tcPr/>
                </a:tc>
                <a:tc>
                  <a:txBody>
                    <a:bodyPr/>
                    <a:lstStyle/>
                    <a:p>
                      <a:r>
                        <a:rPr lang="en-US" sz="1400" dirty="0"/>
                        <a:t>Spanish</a:t>
                      </a:r>
                    </a:p>
                  </a:txBody>
                  <a:tcPr/>
                </a:tc>
                <a:extLst>
                  <a:ext uri="{0D108BD9-81ED-4DB2-BD59-A6C34878D82A}">
                    <a16:rowId xmlns:a16="http://schemas.microsoft.com/office/drawing/2014/main" val="1734067626"/>
                  </a:ext>
                </a:extLst>
              </a:tr>
              <a:tr h="320722">
                <a:tc>
                  <a:txBody>
                    <a:bodyPr/>
                    <a:lstStyle/>
                    <a:p>
                      <a:r>
                        <a:rPr lang="en-US" sz="1400" dirty="0"/>
                        <a:t>PD4</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3, 6</a:t>
                      </a:r>
                    </a:p>
                  </a:txBody>
                  <a:tcPr/>
                </a:tc>
                <a:tc>
                  <a:txBody>
                    <a:bodyPr/>
                    <a:lstStyle/>
                    <a:p>
                      <a:r>
                        <a:rPr lang="en-US" sz="1400" dirty="0"/>
                        <a:t>Spanish (English)</a:t>
                      </a:r>
                    </a:p>
                  </a:txBody>
                  <a:tcPr/>
                </a:tc>
                <a:tc>
                  <a:txBody>
                    <a:bodyPr/>
                    <a:lstStyle/>
                    <a:p>
                      <a:r>
                        <a:rPr lang="en-US" sz="1400" dirty="0"/>
                        <a:t>Spanish</a:t>
                      </a:r>
                    </a:p>
                  </a:txBody>
                  <a:tcPr/>
                </a:tc>
                <a:extLst>
                  <a:ext uri="{0D108BD9-81ED-4DB2-BD59-A6C34878D82A}">
                    <a16:rowId xmlns:a16="http://schemas.microsoft.com/office/drawing/2014/main" val="392171265"/>
                  </a:ext>
                </a:extLst>
              </a:tr>
              <a:tr h="320722">
                <a:tc>
                  <a:txBody>
                    <a:bodyPr/>
                    <a:lstStyle/>
                    <a:p>
                      <a:r>
                        <a:rPr lang="en-US" sz="1400" dirty="0"/>
                        <a:t>PD5</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6</a:t>
                      </a:r>
                    </a:p>
                  </a:txBody>
                  <a:tcPr/>
                </a:tc>
                <a:tc>
                  <a:txBody>
                    <a:bodyPr/>
                    <a:lstStyle/>
                    <a:p>
                      <a:r>
                        <a:rPr lang="en-US" sz="1400" dirty="0"/>
                        <a:t>Spanish (Basque)</a:t>
                      </a:r>
                    </a:p>
                  </a:txBody>
                  <a:tcPr/>
                </a:tc>
                <a:tc>
                  <a:txBody>
                    <a:bodyPr/>
                    <a:lstStyle/>
                    <a:p>
                      <a:r>
                        <a:rPr lang="en-US" sz="1400" dirty="0"/>
                        <a:t>Spanish/Basque</a:t>
                      </a:r>
                    </a:p>
                  </a:txBody>
                  <a:tcPr/>
                </a:tc>
                <a:extLst>
                  <a:ext uri="{0D108BD9-81ED-4DB2-BD59-A6C34878D82A}">
                    <a16:rowId xmlns:a16="http://schemas.microsoft.com/office/drawing/2014/main" val="3323008523"/>
                  </a:ext>
                </a:extLst>
              </a:tr>
              <a:tr h="320722">
                <a:tc>
                  <a:txBody>
                    <a:bodyPr/>
                    <a:lstStyle/>
                    <a:p>
                      <a:r>
                        <a:rPr lang="en-US" sz="1400" dirty="0"/>
                        <a:t>PD6</a:t>
                      </a:r>
                    </a:p>
                  </a:txBody>
                  <a:tcPr/>
                </a:tc>
                <a:tc>
                  <a:txBody>
                    <a:bodyPr/>
                    <a:lstStyle/>
                    <a:p>
                      <a:r>
                        <a:rPr lang="en-US" sz="1400" dirty="0"/>
                        <a:t>D</a:t>
                      </a:r>
                    </a:p>
                  </a:txBody>
                  <a:tcPr/>
                </a:tc>
                <a:tc>
                  <a:txBody>
                    <a:bodyPr/>
                    <a:lstStyle/>
                    <a:p>
                      <a:r>
                        <a:rPr lang="en-US" sz="1400" dirty="0"/>
                        <a:t>Semi-private</a:t>
                      </a:r>
                    </a:p>
                  </a:txBody>
                  <a:tcPr/>
                </a:tc>
                <a:tc>
                  <a:txBody>
                    <a:bodyPr/>
                    <a:lstStyle/>
                    <a:p>
                      <a:r>
                        <a:rPr lang="en-US" sz="1400" dirty="0"/>
                        <a:t>1, 5</a:t>
                      </a:r>
                    </a:p>
                  </a:txBody>
                  <a:tcPr/>
                </a:tc>
                <a:tc>
                  <a:txBody>
                    <a:bodyPr/>
                    <a:lstStyle/>
                    <a:p>
                      <a:r>
                        <a:rPr lang="en-US" sz="1400" dirty="0"/>
                        <a:t>Basque (Spanish)</a:t>
                      </a:r>
                    </a:p>
                  </a:txBody>
                  <a:tcPr/>
                </a:tc>
                <a:tc>
                  <a:txBody>
                    <a:bodyPr/>
                    <a:lstStyle/>
                    <a:p>
                      <a:r>
                        <a:rPr lang="en-US" sz="1400" dirty="0"/>
                        <a:t>Basque</a:t>
                      </a:r>
                    </a:p>
                  </a:txBody>
                  <a:tcPr/>
                </a:tc>
                <a:extLst>
                  <a:ext uri="{0D108BD9-81ED-4DB2-BD59-A6C34878D82A}">
                    <a16:rowId xmlns:a16="http://schemas.microsoft.com/office/drawing/2014/main" val="989507628"/>
                  </a:ext>
                </a:extLst>
              </a:tr>
              <a:tr h="320722">
                <a:tc>
                  <a:txBody>
                    <a:bodyPr/>
                    <a:lstStyle/>
                    <a:p>
                      <a:r>
                        <a:rPr lang="en-US" sz="1400" dirty="0"/>
                        <a:t>PB1</a:t>
                      </a:r>
                    </a:p>
                  </a:txBody>
                  <a:tcPr/>
                </a:tc>
                <a:tc>
                  <a:txBody>
                    <a:bodyPr/>
                    <a:lstStyle/>
                    <a:p>
                      <a:r>
                        <a:rPr lang="en-US" sz="1400" dirty="0"/>
                        <a:t>B/Tri</a:t>
                      </a:r>
                    </a:p>
                  </a:txBody>
                  <a:tcPr/>
                </a:tc>
                <a:tc>
                  <a:txBody>
                    <a:bodyPr/>
                    <a:lstStyle/>
                    <a:p>
                      <a:r>
                        <a:rPr lang="en-US" sz="1400" dirty="0"/>
                        <a:t>Semi-private</a:t>
                      </a:r>
                    </a:p>
                  </a:txBody>
                  <a:tcPr/>
                </a:tc>
                <a:tc>
                  <a:txBody>
                    <a:bodyPr/>
                    <a:lstStyle/>
                    <a:p>
                      <a:r>
                        <a:rPr lang="en-US" sz="1400" dirty="0"/>
                        <a:t>2</a:t>
                      </a:r>
                    </a:p>
                  </a:txBody>
                  <a:tcPr/>
                </a:tc>
                <a:tc>
                  <a:txBody>
                    <a:bodyPr/>
                    <a:lstStyle/>
                    <a:p>
                      <a:r>
                        <a:rPr lang="en-US" sz="1400" dirty="0" err="1"/>
                        <a:t>L.Am</a:t>
                      </a:r>
                      <a:r>
                        <a:rPr lang="en-US" sz="1400" dirty="0"/>
                        <a:t>. Spanish</a:t>
                      </a:r>
                    </a:p>
                  </a:txBody>
                  <a:tcPr/>
                </a:tc>
                <a:tc>
                  <a:txBody>
                    <a:bodyPr/>
                    <a:lstStyle/>
                    <a:p>
                      <a:r>
                        <a:rPr lang="en-US" sz="1400" dirty="0"/>
                        <a:t>Spanish</a:t>
                      </a:r>
                    </a:p>
                  </a:txBody>
                  <a:tcPr/>
                </a:tc>
                <a:extLst>
                  <a:ext uri="{0D108BD9-81ED-4DB2-BD59-A6C34878D82A}">
                    <a16:rowId xmlns:a16="http://schemas.microsoft.com/office/drawing/2014/main" val="391549474"/>
                  </a:ext>
                </a:extLst>
              </a:tr>
              <a:tr h="320722">
                <a:tc>
                  <a:txBody>
                    <a:bodyPr/>
                    <a:lstStyle/>
                    <a:p>
                      <a:r>
                        <a:rPr lang="en-US" sz="1400" dirty="0"/>
                        <a:t>PB2</a:t>
                      </a:r>
                    </a:p>
                  </a:txBody>
                  <a:tcPr/>
                </a:tc>
                <a:tc>
                  <a:txBody>
                    <a:bodyPr/>
                    <a:lstStyle/>
                    <a:p>
                      <a:r>
                        <a:rPr lang="en-US" sz="1400" dirty="0"/>
                        <a:t>B</a:t>
                      </a:r>
                    </a:p>
                  </a:txBody>
                  <a:tcPr/>
                </a:tc>
                <a:tc>
                  <a:txBody>
                    <a:bodyPr/>
                    <a:lstStyle/>
                    <a:p>
                      <a:r>
                        <a:rPr lang="en-US" sz="1400" dirty="0"/>
                        <a:t>Public</a:t>
                      </a:r>
                    </a:p>
                  </a:txBody>
                  <a:tcPr/>
                </a:tc>
                <a:tc>
                  <a:txBody>
                    <a:bodyPr/>
                    <a:lstStyle/>
                    <a:p>
                      <a:r>
                        <a:rPr lang="en-US" sz="1400" dirty="0"/>
                        <a:t>preschool</a:t>
                      </a:r>
                    </a:p>
                  </a:txBody>
                  <a:tcPr/>
                </a:tc>
                <a:tc>
                  <a:txBody>
                    <a:bodyPr/>
                    <a:lstStyle/>
                    <a:p>
                      <a:r>
                        <a:rPr lang="en-US" sz="1400" dirty="0" err="1"/>
                        <a:t>B.Portug</a:t>
                      </a:r>
                      <a:r>
                        <a:rPr lang="en-US" sz="1400" dirty="0"/>
                        <a:t>. (Spanish)</a:t>
                      </a:r>
                    </a:p>
                  </a:txBody>
                  <a:tcPr/>
                </a:tc>
                <a:tc>
                  <a:txBody>
                    <a:bodyPr/>
                    <a:lstStyle/>
                    <a:p>
                      <a:r>
                        <a:rPr lang="en-US" sz="1400" dirty="0"/>
                        <a:t>B. Portuguese</a:t>
                      </a:r>
                    </a:p>
                  </a:txBody>
                  <a:tcPr/>
                </a:tc>
                <a:extLst>
                  <a:ext uri="{0D108BD9-81ED-4DB2-BD59-A6C34878D82A}">
                    <a16:rowId xmlns:a16="http://schemas.microsoft.com/office/drawing/2014/main" val="3533478742"/>
                  </a:ext>
                </a:extLst>
              </a:tr>
              <a:tr h="320722">
                <a:tc>
                  <a:txBody>
                    <a:bodyPr/>
                    <a:lstStyle/>
                    <a:p>
                      <a:r>
                        <a:rPr lang="en-US" sz="1400" dirty="0"/>
                        <a:t>PB3</a:t>
                      </a:r>
                    </a:p>
                  </a:txBody>
                  <a:tcPr/>
                </a:tc>
                <a:tc>
                  <a:txBody>
                    <a:bodyPr/>
                    <a:lstStyle/>
                    <a:p>
                      <a:r>
                        <a:rPr lang="en-US" sz="1400" dirty="0"/>
                        <a:t>B, A</a:t>
                      </a:r>
                    </a:p>
                  </a:txBody>
                  <a:tcPr/>
                </a:tc>
                <a:tc>
                  <a:txBody>
                    <a:bodyPr/>
                    <a:lstStyle/>
                    <a:p>
                      <a:r>
                        <a:rPr lang="en-US" sz="1400" dirty="0"/>
                        <a:t>Public, Semi-private</a:t>
                      </a:r>
                    </a:p>
                  </a:txBody>
                  <a:tcPr/>
                </a:tc>
                <a:tc>
                  <a:txBody>
                    <a:bodyPr/>
                    <a:lstStyle/>
                    <a:p>
                      <a:r>
                        <a:rPr lang="en-US" sz="1400" dirty="0"/>
                        <a:t>*</a:t>
                      </a:r>
                    </a:p>
                  </a:txBody>
                  <a:tcPr/>
                </a:tc>
                <a:tc>
                  <a:txBody>
                    <a:bodyPr/>
                    <a:lstStyle/>
                    <a:p>
                      <a:r>
                        <a:rPr lang="en-US" sz="1400" dirty="0"/>
                        <a:t>Spanish</a:t>
                      </a:r>
                    </a:p>
                  </a:txBody>
                  <a:tcPr/>
                </a:tc>
                <a:tc>
                  <a:txBody>
                    <a:bodyPr/>
                    <a:lstStyle/>
                    <a:p>
                      <a:r>
                        <a:rPr lang="en-US" sz="1400" dirty="0"/>
                        <a:t>Spanish</a:t>
                      </a:r>
                    </a:p>
                  </a:txBody>
                  <a:tcPr/>
                </a:tc>
                <a:extLst>
                  <a:ext uri="{0D108BD9-81ED-4DB2-BD59-A6C34878D82A}">
                    <a16:rowId xmlns:a16="http://schemas.microsoft.com/office/drawing/2014/main" val="1747134479"/>
                  </a:ext>
                </a:extLst>
              </a:tr>
              <a:tr h="320722">
                <a:tc>
                  <a:txBody>
                    <a:bodyPr/>
                    <a:lstStyle/>
                    <a:p>
                      <a:r>
                        <a:rPr lang="en-US" sz="1400" dirty="0"/>
                        <a:t>PA1</a:t>
                      </a:r>
                    </a:p>
                  </a:txBody>
                  <a:tcPr/>
                </a:tc>
                <a:tc>
                  <a:txBody>
                    <a:bodyPr/>
                    <a:lstStyle/>
                    <a:p>
                      <a:r>
                        <a:rPr lang="en-US" sz="1400" dirty="0"/>
                        <a:t>A/</a:t>
                      </a:r>
                      <a:r>
                        <a:rPr lang="en-US" sz="1400" dirty="0" err="1"/>
                        <a:t>Eng</a:t>
                      </a:r>
                      <a:endParaRPr lang="en-US" sz="1400" dirty="0"/>
                    </a:p>
                  </a:txBody>
                  <a:tcPr/>
                </a:tc>
                <a:tc>
                  <a:txBody>
                    <a:bodyPr/>
                    <a:lstStyle/>
                    <a:p>
                      <a:r>
                        <a:rPr lang="en-US" sz="1400" dirty="0"/>
                        <a:t>Semi-private</a:t>
                      </a:r>
                    </a:p>
                  </a:txBody>
                  <a:tcPr/>
                </a:tc>
                <a:tc>
                  <a:txBody>
                    <a:bodyPr/>
                    <a:lstStyle/>
                    <a:p>
                      <a:r>
                        <a:rPr lang="en-US" sz="1400" dirty="0"/>
                        <a:t>4</a:t>
                      </a:r>
                    </a:p>
                  </a:txBody>
                  <a:tcPr/>
                </a:tc>
                <a:tc>
                  <a:txBody>
                    <a:bodyPr/>
                    <a:lstStyle/>
                    <a:p>
                      <a:r>
                        <a:rPr lang="en-US" sz="1400" dirty="0"/>
                        <a:t>Spanish</a:t>
                      </a:r>
                    </a:p>
                  </a:txBody>
                  <a:tcPr/>
                </a:tc>
                <a:tc>
                  <a:txBody>
                    <a:bodyPr/>
                    <a:lstStyle/>
                    <a:p>
                      <a:r>
                        <a:rPr lang="en-US" sz="1400" dirty="0"/>
                        <a:t>Spanish</a:t>
                      </a:r>
                    </a:p>
                  </a:txBody>
                  <a:tcPr/>
                </a:tc>
                <a:extLst>
                  <a:ext uri="{0D108BD9-81ED-4DB2-BD59-A6C34878D82A}">
                    <a16:rowId xmlns:a16="http://schemas.microsoft.com/office/drawing/2014/main" val="10861327"/>
                  </a:ext>
                </a:extLst>
              </a:tr>
              <a:tr h="320722">
                <a:tc>
                  <a:txBody>
                    <a:bodyPr/>
                    <a:lstStyle/>
                    <a:p>
                      <a:r>
                        <a:rPr lang="en-US" sz="1400" dirty="0"/>
                        <a:t>PA2</a:t>
                      </a:r>
                    </a:p>
                  </a:txBody>
                  <a:tcPr/>
                </a:tc>
                <a:tc>
                  <a:txBody>
                    <a:bodyPr/>
                    <a:lstStyle/>
                    <a:p>
                      <a:r>
                        <a:rPr lang="en-US" sz="1400" dirty="0"/>
                        <a:t>A/</a:t>
                      </a:r>
                      <a:r>
                        <a:rPr lang="en-US" sz="1400" dirty="0" err="1"/>
                        <a:t>Eng</a:t>
                      </a:r>
                      <a:endParaRPr lang="en-US" sz="1400" dirty="0"/>
                    </a:p>
                  </a:txBody>
                  <a:tcPr/>
                </a:tc>
                <a:tc>
                  <a:txBody>
                    <a:bodyPr/>
                    <a:lstStyle/>
                    <a:p>
                      <a:r>
                        <a:rPr lang="en-US" sz="1400" dirty="0"/>
                        <a:t>Semi-private</a:t>
                      </a:r>
                    </a:p>
                  </a:txBody>
                  <a:tcPr/>
                </a:tc>
                <a:tc>
                  <a:txBody>
                    <a:bodyPr/>
                    <a:lstStyle/>
                    <a:p>
                      <a:r>
                        <a:rPr lang="en-US" sz="1400" dirty="0"/>
                        <a:t>4</a:t>
                      </a:r>
                    </a:p>
                  </a:txBody>
                  <a:tcPr/>
                </a:tc>
                <a:tc>
                  <a:txBody>
                    <a:bodyPr/>
                    <a:lstStyle/>
                    <a:p>
                      <a:r>
                        <a:rPr lang="en-US" sz="1400" dirty="0"/>
                        <a:t>Spanish (</a:t>
                      </a:r>
                      <a:r>
                        <a:rPr lang="en-US" sz="1400" dirty="0" err="1"/>
                        <a:t>Basq</a:t>
                      </a:r>
                      <a:r>
                        <a:rPr lang="en-US" sz="1400" dirty="0"/>
                        <a:t>/</a:t>
                      </a:r>
                      <a:r>
                        <a:rPr lang="en-US" sz="1400" dirty="0" err="1"/>
                        <a:t>Eng</a:t>
                      </a:r>
                      <a:r>
                        <a:rPr lang="en-US" sz="1400" dirty="0"/>
                        <a:t>)</a:t>
                      </a:r>
                    </a:p>
                  </a:txBody>
                  <a:tcPr/>
                </a:tc>
                <a:tc>
                  <a:txBody>
                    <a:bodyPr/>
                    <a:lstStyle/>
                    <a:p>
                      <a:r>
                        <a:rPr lang="en-US" sz="1400" dirty="0"/>
                        <a:t>Spanish</a:t>
                      </a:r>
                    </a:p>
                  </a:txBody>
                  <a:tcPr/>
                </a:tc>
                <a:extLst>
                  <a:ext uri="{0D108BD9-81ED-4DB2-BD59-A6C34878D82A}">
                    <a16:rowId xmlns:a16="http://schemas.microsoft.com/office/drawing/2014/main" val="1908619663"/>
                  </a:ext>
                </a:extLst>
              </a:tr>
            </a:tbl>
          </a:graphicData>
        </a:graphic>
      </p:graphicFrame>
    </p:spTree>
    <p:extLst>
      <p:ext uri="{BB962C8B-B14F-4D97-AF65-F5344CB8AC3E}">
        <p14:creationId xmlns:p14="http://schemas.microsoft.com/office/powerpoint/2010/main" val="1754123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52695-D1EF-EC4E-8C5C-CEDBF4036890}"/>
              </a:ext>
            </a:extLst>
          </p:cNvPr>
          <p:cNvSpPr>
            <a:spLocks noGrp="1"/>
          </p:cNvSpPr>
          <p:nvPr>
            <p:ph type="title"/>
          </p:nvPr>
        </p:nvSpPr>
        <p:spPr/>
        <p:txBody>
          <a:bodyPr/>
          <a:lstStyle/>
          <a:p>
            <a:r>
              <a:rPr lang="en-US" dirty="0"/>
              <a:t>Participants</a:t>
            </a:r>
          </a:p>
        </p:txBody>
      </p:sp>
      <p:sp>
        <p:nvSpPr>
          <p:cNvPr id="4" name="Content Placeholder 3">
            <a:extLst>
              <a:ext uri="{FF2B5EF4-FFF2-40B4-BE49-F238E27FC236}">
                <a16:creationId xmlns:a16="http://schemas.microsoft.com/office/drawing/2014/main" id="{CB90E3FC-5F41-1C4A-A06A-505B26ECD77D}"/>
              </a:ext>
            </a:extLst>
          </p:cNvPr>
          <p:cNvSpPr>
            <a:spLocks noGrp="1"/>
          </p:cNvSpPr>
          <p:nvPr>
            <p:ph idx="1"/>
          </p:nvPr>
        </p:nvSpPr>
        <p:spPr>
          <a:xfrm>
            <a:off x="1877438" y="1760561"/>
            <a:ext cx="9627174" cy="4150661"/>
          </a:xfrm>
        </p:spPr>
        <p:txBody>
          <a:bodyPr/>
          <a:lstStyle/>
          <a:p>
            <a:r>
              <a:rPr lang="en-US" dirty="0"/>
              <a:t>I conducted in-depth structured interviews with 11 parents and 9 primary school teachers in Vitoria-</a:t>
            </a:r>
            <a:r>
              <a:rPr lang="en-US" dirty="0" err="1"/>
              <a:t>Gasteiz</a:t>
            </a:r>
            <a:endParaRPr lang="en-US" dirty="0"/>
          </a:p>
        </p:txBody>
      </p:sp>
      <p:graphicFrame>
        <p:nvGraphicFramePr>
          <p:cNvPr id="6" name="Table 5">
            <a:extLst>
              <a:ext uri="{FF2B5EF4-FFF2-40B4-BE49-F238E27FC236}">
                <a16:creationId xmlns:a16="http://schemas.microsoft.com/office/drawing/2014/main" id="{3D007C90-1655-C14D-9667-1ADACB9BAD61}"/>
              </a:ext>
            </a:extLst>
          </p:cNvPr>
          <p:cNvGraphicFramePr>
            <a:graphicFrameLocks noGrp="1"/>
          </p:cNvGraphicFramePr>
          <p:nvPr>
            <p:extLst>
              <p:ext uri="{D42A27DB-BD31-4B8C-83A1-F6EECF244321}">
                <p14:modId xmlns:p14="http://schemas.microsoft.com/office/powerpoint/2010/main" val="4010640306"/>
              </p:ext>
            </p:extLst>
          </p:nvPr>
        </p:nvGraphicFramePr>
        <p:xfrm>
          <a:off x="2153145" y="2579428"/>
          <a:ext cx="9229087" cy="3461522"/>
        </p:xfrm>
        <a:graphic>
          <a:graphicData uri="http://schemas.openxmlformats.org/drawingml/2006/table">
            <a:tbl>
              <a:tblPr firstRow="1" bandRow="1">
                <a:tableStyleId>{5C22544A-7EE6-4342-B048-85BDC9FD1C3A}</a:tableStyleId>
              </a:tblPr>
              <a:tblGrid>
                <a:gridCol w="945873">
                  <a:extLst>
                    <a:ext uri="{9D8B030D-6E8A-4147-A177-3AD203B41FA5}">
                      <a16:colId xmlns:a16="http://schemas.microsoft.com/office/drawing/2014/main" val="3675252356"/>
                    </a:ext>
                  </a:extLst>
                </a:gridCol>
                <a:gridCol w="1413067">
                  <a:extLst>
                    <a:ext uri="{9D8B030D-6E8A-4147-A177-3AD203B41FA5}">
                      <a16:colId xmlns:a16="http://schemas.microsoft.com/office/drawing/2014/main" val="751073253"/>
                    </a:ext>
                  </a:extLst>
                </a:gridCol>
                <a:gridCol w="1572626">
                  <a:extLst>
                    <a:ext uri="{9D8B030D-6E8A-4147-A177-3AD203B41FA5}">
                      <a16:colId xmlns:a16="http://schemas.microsoft.com/office/drawing/2014/main" val="3730527916"/>
                    </a:ext>
                  </a:extLst>
                </a:gridCol>
                <a:gridCol w="1211695">
                  <a:extLst>
                    <a:ext uri="{9D8B030D-6E8A-4147-A177-3AD203B41FA5}">
                      <a16:colId xmlns:a16="http://schemas.microsoft.com/office/drawing/2014/main" val="3506811380"/>
                    </a:ext>
                  </a:extLst>
                </a:gridCol>
                <a:gridCol w="1134353">
                  <a:extLst>
                    <a:ext uri="{9D8B030D-6E8A-4147-A177-3AD203B41FA5}">
                      <a16:colId xmlns:a16="http://schemas.microsoft.com/office/drawing/2014/main" val="1999593438"/>
                    </a:ext>
                  </a:extLst>
                </a:gridCol>
                <a:gridCol w="2951473">
                  <a:extLst>
                    <a:ext uri="{9D8B030D-6E8A-4147-A177-3AD203B41FA5}">
                      <a16:colId xmlns:a16="http://schemas.microsoft.com/office/drawing/2014/main" val="3125849474"/>
                    </a:ext>
                  </a:extLst>
                </a:gridCol>
              </a:tblGrid>
              <a:tr h="515418">
                <a:tc>
                  <a:txBody>
                    <a:bodyPr/>
                    <a:lstStyle/>
                    <a:p>
                      <a:r>
                        <a:rPr lang="en-US" sz="1400" dirty="0"/>
                        <a:t>Code</a:t>
                      </a:r>
                    </a:p>
                  </a:txBody>
                  <a:tcPr/>
                </a:tc>
                <a:tc>
                  <a:txBody>
                    <a:bodyPr/>
                    <a:lstStyle/>
                    <a:p>
                      <a:r>
                        <a:rPr lang="en-US" sz="1400" dirty="0"/>
                        <a:t>Model</a:t>
                      </a:r>
                    </a:p>
                  </a:txBody>
                  <a:tcPr/>
                </a:tc>
                <a:tc>
                  <a:txBody>
                    <a:bodyPr/>
                    <a:lstStyle/>
                    <a:p>
                      <a:r>
                        <a:rPr lang="en-US" sz="1400" dirty="0"/>
                        <a:t>Public/Semi-Private</a:t>
                      </a:r>
                    </a:p>
                  </a:txBody>
                  <a:tcPr/>
                </a:tc>
                <a:tc>
                  <a:txBody>
                    <a:bodyPr/>
                    <a:lstStyle/>
                    <a:p>
                      <a:r>
                        <a:rPr lang="en-US" sz="1400" dirty="0"/>
                        <a:t>Grade</a:t>
                      </a:r>
                    </a:p>
                  </a:txBody>
                  <a:tcPr/>
                </a:tc>
                <a:tc>
                  <a:txBody>
                    <a:bodyPr/>
                    <a:lstStyle/>
                    <a:p>
                      <a:r>
                        <a:rPr lang="en-US" sz="1400" dirty="0"/>
                        <a:t>Years </a:t>
                      </a:r>
                      <a:r>
                        <a:rPr lang="en-US" sz="1400" dirty="0" err="1"/>
                        <a:t>Exp</a:t>
                      </a:r>
                      <a:endParaRPr lang="en-US" sz="1400" dirty="0"/>
                    </a:p>
                  </a:txBody>
                  <a:tcPr/>
                </a:tc>
                <a:tc>
                  <a:txBody>
                    <a:bodyPr/>
                    <a:lstStyle/>
                    <a:p>
                      <a:r>
                        <a:rPr lang="en-US" sz="1400" dirty="0"/>
                        <a:t>Native </a:t>
                      </a:r>
                      <a:r>
                        <a:rPr lang="en-US" sz="1400" dirty="0" err="1"/>
                        <a:t>Lg</a:t>
                      </a:r>
                      <a:r>
                        <a:rPr lang="en-US" sz="1400" dirty="0"/>
                        <a:t> (L2)</a:t>
                      </a:r>
                    </a:p>
                  </a:txBody>
                  <a:tcPr/>
                </a:tc>
                <a:extLst>
                  <a:ext uri="{0D108BD9-81ED-4DB2-BD59-A6C34878D82A}">
                    <a16:rowId xmlns:a16="http://schemas.microsoft.com/office/drawing/2014/main" val="1208053080"/>
                  </a:ext>
                </a:extLst>
              </a:tr>
              <a:tr h="328916">
                <a:tc>
                  <a:txBody>
                    <a:bodyPr/>
                    <a:lstStyle/>
                    <a:p>
                      <a:r>
                        <a:rPr lang="en-US" sz="1400" dirty="0"/>
                        <a:t>TD1</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6</a:t>
                      </a:r>
                    </a:p>
                  </a:txBody>
                  <a:tcPr/>
                </a:tc>
                <a:tc>
                  <a:txBody>
                    <a:bodyPr/>
                    <a:lstStyle/>
                    <a:p>
                      <a:r>
                        <a:rPr lang="en-US" sz="1400" dirty="0"/>
                        <a:t>30</a:t>
                      </a:r>
                    </a:p>
                  </a:txBody>
                  <a:tcPr/>
                </a:tc>
                <a:tc>
                  <a:txBody>
                    <a:bodyPr/>
                    <a:lstStyle/>
                    <a:p>
                      <a:r>
                        <a:rPr lang="en-US" sz="1400" dirty="0"/>
                        <a:t>Spanish (Basque)</a:t>
                      </a:r>
                    </a:p>
                  </a:txBody>
                  <a:tcPr/>
                </a:tc>
                <a:extLst>
                  <a:ext uri="{0D108BD9-81ED-4DB2-BD59-A6C34878D82A}">
                    <a16:rowId xmlns:a16="http://schemas.microsoft.com/office/drawing/2014/main" val="1108574053"/>
                  </a:ext>
                </a:extLst>
              </a:tr>
              <a:tr h="328916">
                <a:tc>
                  <a:txBody>
                    <a:bodyPr/>
                    <a:lstStyle/>
                    <a:p>
                      <a:r>
                        <a:rPr lang="en-US" sz="1400" dirty="0"/>
                        <a:t>TD2</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6</a:t>
                      </a:r>
                    </a:p>
                  </a:txBody>
                  <a:tcPr/>
                </a:tc>
                <a:tc>
                  <a:txBody>
                    <a:bodyPr/>
                    <a:lstStyle/>
                    <a:p>
                      <a:r>
                        <a:rPr lang="en-US" sz="1400" dirty="0"/>
                        <a:t>32</a:t>
                      </a:r>
                    </a:p>
                  </a:txBody>
                  <a:tcPr/>
                </a:tc>
                <a:tc>
                  <a:txBody>
                    <a:bodyPr/>
                    <a:lstStyle/>
                    <a:p>
                      <a:r>
                        <a:rPr lang="en-US" sz="1400" dirty="0"/>
                        <a:t>Basque (Spanish)</a:t>
                      </a:r>
                    </a:p>
                  </a:txBody>
                  <a:tcPr/>
                </a:tc>
                <a:extLst>
                  <a:ext uri="{0D108BD9-81ED-4DB2-BD59-A6C34878D82A}">
                    <a16:rowId xmlns:a16="http://schemas.microsoft.com/office/drawing/2014/main" val="2328995349"/>
                  </a:ext>
                </a:extLst>
              </a:tr>
              <a:tr h="328916">
                <a:tc>
                  <a:txBody>
                    <a:bodyPr/>
                    <a:lstStyle/>
                    <a:p>
                      <a:r>
                        <a:rPr lang="en-US" sz="1400" dirty="0"/>
                        <a:t>TD3</a:t>
                      </a:r>
                    </a:p>
                  </a:txBody>
                  <a:tcPr/>
                </a:tc>
                <a:tc>
                  <a:txBody>
                    <a:bodyPr/>
                    <a:lstStyle/>
                    <a:p>
                      <a:r>
                        <a:rPr lang="en-US" sz="1400" dirty="0"/>
                        <a:t>D</a:t>
                      </a:r>
                    </a:p>
                  </a:txBody>
                  <a:tcPr/>
                </a:tc>
                <a:tc>
                  <a:txBody>
                    <a:bodyPr/>
                    <a:lstStyle/>
                    <a:p>
                      <a:r>
                        <a:rPr lang="en-US" sz="1400" dirty="0"/>
                        <a:t>Public</a:t>
                      </a:r>
                    </a:p>
                  </a:txBody>
                  <a:tcPr/>
                </a:tc>
                <a:tc>
                  <a:txBody>
                    <a:bodyPr/>
                    <a:lstStyle/>
                    <a:p>
                      <a:r>
                        <a:rPr lang="en-US" sz="1400" dirty="0"/>
                        <a:t>1</a:t>
                      </a:r>
                    </a:p>
                  </a:txBody>
                  <a:tcPr/>
                </a:tc>
                <a:tc>
                  <a:txBody>
                    <a:bodyPr/>
                    <a:lstStyle/>
                    <a:p>
                      <a:r>
                        <a:rPr lang="en-US" sz="1400" dirty="0"/>
                        <a:t>30</a:t>
                      </a:r>
                    </a:p>
                  </a:txBody>
                  <a:tcPr/>
                </a:tc>
                <a:tc>
                  <a:txBody>
                    <a:bodyPr/>
                    <a:lstStyle/>
                    <a:p>
                      <a:r>
                        <a:rPr lang="en-US" sz="1400" dirty="0"/>
                        <a:t>Basque (Spanish)</a:t>
                      </a:r>
                    </a:p>
                  </a:txBody>
                  <a:tcPr/>
                </a:tc>
                <a:extLst>
                  <a:ext uri="{0D108BD9-81ED-4DB2-BD59-A6C34878D82A}">
                    <a16:rowId xmlns:a16="http://schemas.microsoft.com/office/drawing/2014/main" val="336644578"/>
                  </a:ext>
                </a:extLst>
              </a:tr>
              <a:tr h="310243">
                <a:tc>
                  <a:txBody>
                    <a:bodyPr/>
                    <a:lstStyle/>
                    <a:p>
                      <a:r>
                        <a:rPr lang="en-US" sz="1400" dirty="0"/>
                        <a:t>TB1</a:t>
                      </a:r>
                    </a:p>
                  </a:txBody>
                  <a:tcPr/>
                </a:tc>
                <a:tc>
                  <a:txBody>
                    <a:bodyPr/>
                    <a:lstStyle/>
                    <a:p>
                      <a:r>
                        <a:rPr lang="en-US" sz="1400" dirty="0"/>
                        <a:t>B/Trilingual</a:t>
                      </a:r>
                    </a:p>
                  </a:txBody>
                  <a:tcPr/>
                </a:tc>
                <a:tc>
                  <a:txBody>
                    <a:bodyPr/>
                    <a:lstStyle/>
                    <a:p>
                      <a:r>
                        <a:rPr lang="en-US" sz="1400" dirty="0"/>
                        <a:t>Semi-private</a:t>
                      </a:r>
                    </a:p>
                  </a:txBody>
                  <a:tcPr/>
                </a:tc>
                <a:tc>
                  <a:txBody>
                    <a:bodyPr/>
                    <a:lstStyle/>
                    <a:p>
                      <a:r>
                        <a:rPr lang="en-US" sz="1400" dirty="0"/>
                        <a:t>preschool</a:t>
                      </a:r>
                    </a:p>
                  </a:txBody>
                  <a:tcPr/>
                </a:tc>
                <a:tc>
                  <a:txBody>
                    <a:bodyPr/>
                    <a:lstStyle/>
                    <a:p>
                      <a:r>
                        <a:rPr lang="en-US" sz="1400" dirty="0"/>
                        <a:t>3</a:t>
                      </a:r>
                    </a:p>
                  </a:txBody>
                  <a:tcPr/>
                </a:tc>
                <a:tc>
                  <a:txBody>
                    <a:bodyPr/>
                    <a:lstStyle/>
                    <a:p>
                      <a:r>
                        <a:rPr lang="en-US" sz="1400" dirty="0"/>
                        <a:t>Basque/Spanish (English)</a:t>
                      </a:r>
                    </a:p>
                  </a:txBody>
                  <a:tcPr/>
                </a:tc>
                <a:extLst>
                  <a:ext uri="{0D108BD9-81ED-4DB2-BD59-A6C34878D82A}">
                    <a16:rowId xmlns:a16="http://schemas.microsoft.com/office/drawing/2014/main" val="1474551124"/>
                  </a:ext>
                </a:extLst>
              </a:tr>
              <a:tr h="328916">
                <a:tc>
                  <a:txBody>
                    <a:bodyPr/>
                    <a:lstStyle/>
                    <a:p>
                      <a:r>
                        <a:rPr lang="en-US" sz="1400" dirty="0"/>
                        <a:t>TB2</a:t>
                      </a:r>
                    </a:p>
                  </a:txBody>
                  <a:tcPr/>
                </a:tc>
                <a:tc>
                  <a:txBody>
                    <a:bodyPr/>
                    <a:lstStyle/>
                    <a:p>
                      <a:r>
                        <a:rPr lang="en-US" sz="1400" dirty="0"/>
                        <a:t>B</a:t>
                      </a:r>
                    </a:p>
                  </a:txBody>
                  <a:tcPr/>
                </a:tc>
                <a:tc>
                  <a:txBody>
                    <a:bodyPr/>
                    <a:lstStyle/>
                    <a:p>
                      <a:r>
                        <a:rPr lang="en-US" sz="1400" dirty="0"/>
                        <a:t>Public</a:t>
                      </a:r>
                    </a:p>
                  </a:txBody>
                  <a:tcPr/>
                </a:tc>
                <a:tc>
                  <a:txBody>
                    <a:bodyPr/>
                    <a:lstStyle/>
                    <a:p>
                      <a:r>
                        <a:rPr lang="en-US" sz="1400" dirty="0"/>
                        <a:t>director</a:t>
                      </a:r>
                    </a:p>
                  </a:txBody>
                  <a:tcPr/>
                </a:tc>
                <a:tc>
                  <a:txBody>
                    <a:bodyPr/>
                    <a:lstStyle/>
                    <a:p>
                      <a:r>
                        <a:rPr lang="en-US" sz="1400" dirty="0"/>
                        <a:t>37</a:t>
                      </a:r>
                    </a:p>
                  </a:txBody>
                  <a:tcPr/>
                </a:tc>
                <a:tc>
                  <a:txBody>
                    <a:bodyPr/>
                    <a:lstStyle/>
                    <a:p>
                      <a:r>
                        <a:rPr lang="en-US" sz="1400" dirty="0"/>
                        <a:t>Spanish (Basque)</a:t>
                      </a:r>
                    </a:p>
                  </a:txBody>
                  <a:tcPr/>
                </a:tc>
                <a:extLst>
                  <a:ext uri="{0D108BD9-81ED-4DB2-BD59-A6C34878D82A}">
                    <a16:rowId xmlns:a16="http://schemas.microsoft.com/office/drawing/2014/main" val="2282786456"/>
                  </a:ext>
                </a:extLst>
              </a:tr>
              <a:tr h="328916">
                <a:tc>
                  <a:txBody>
                    <a:bodyPr/>
                    <a:lstStyle/>
                    <a:p>
                      <a:r>
                        <a:rPr lang="en-US" sz="1400" dirty="0"/>
                        <a:t>TA1</a:t>
                      </a:r>
                    </a:p>
                  </a:txBody>
                  <a:tcPr/>
                </a:tc>
                <a:tc>
                  <a:txBody>
                    <a:bodyPr/>
                    <a:lstStyle/>
                    <a:p>
                      <a:r>
                        <a:rPr lang="en-US" sz="1400" dirty="0"/>
                        <a:t>A</a:t>
                      </a:r>
                    </a:p>
                  </a:txBody>
                  <a:tcPr/>
                </a:tc>
                <a:tc>
                  <a:txBody>
                    <a:bodyPr/>
                    <a:lstStyle/>
                    <a:p>
                      <a:r>
                        <a:rPr lang="en-US" sz="1400" dirty="0"/>
                        <a:t>Public</a:t>
                      </a:r>
                    </a:p>
                  </a:txBody>
                  <a:tcPr/>
                </a:tc>
                <a:tc>
                  <a:txBody>
                    <a:bodyPr/>
                    <a:lstStyle/>
                    <a:p>
                      <a:r>
                        <a:rPr lang="en-US" sz="1400" dirty="0"/>
                        <a:t>5</a:t>
                      </a:r>
                    </a:p>
                  </a:txBody>
                  <a:tcPr/>
                </a:tc>
                <a:tc>
                  <a:txBody>
                    <a:bodyPr/>
                    <a:lstStyle/>
                    <a:p>
                      <a:r>
                        <a:rPr lang="en-US" sz="1400" dirty="0"/>
                        <a:t>21</a:t>
                      </a:r>
                    </a:p>
                  </a:txBody>
                  <a:tcPr/>
                </a:tc>
                <a:tc>
                  <a:txBody>
                    <a:bodyPr/>
                    <a:lstStyle/>
                    <a:p>
                      <a:r>
                        <a:rPr lang="en-US" sz="1400" dirty="0"/>
                        <a:t>Spanish (Basque)</a:t>
                      </a:r>
                    </a:p>
                  </a:txBody>
                  <a:tcPr/>
                </a:tc>
                <a:extLst>
                  <a:ext uri="{0D108BD9-81ED-4DB2-BD59-A6C34878D82A}">
                    <a16:rowId xmlns:a16="http://schemas.microsoft.com/office/drawing/2014/main" val="4264480603"/>
                  </a:ext>
                </a:extLst>
              </a:tr>
              <a:tr h="330707">
                <a:tc>
                  <a:txBody>
                    <a:bodyPr/>
                    <a:lstStyle/>
                    <a:p>
                      <a:r>
                        <a:rPr lang="en-US" sz="1400" dirty="0"/>
                        <a:t>TA2</a:t>
                      </a:r>
                    </a:p>
                  </a:txBody>
                  <a:tcPr/>
                </a:tc>
                <a:tc>
                  <a:txBody>
                    <a:bodyPr/>
                    <a:lstStyle/>
                    <a:p>
                      <a:r>
                        <a:rPr lang="en-US" sz="1400" dirty="0"/>
                        <a:t>A/English</a:t>
                      </a:r>
                    </a:p>
                  </a:txBody>
                  <a:tcPr/>
                </a:tc>
                <a:tc>
                  <a:txBody>
                    <a:bodyPr/>
                    <a:lstStyle/>
                    <a:p>
                      <a:r>
                        <a:rPr lang="en-US" sz="1400" dirty="0"/>
                        <a:t>Semi-private</a:t>
                      </a:r>
                    </a:p>
                  </a:txBody>
                  <a:tcPr/>
                </a:tc>
                <a:tc>
                  <a:txBody>
                    <a:bodyPr/>
                    <a:lstStyle/>
                    <a:p>
                      <a:r>
                        <a:rPr lang="en-US" sz="1400" dirty="0"/>
                        <a:t>4</a:t>
                      </a:r>
                    </a:p>
                  </a:txBody>
                  <a:tcPr/>
                </a:tc>
                <a:tc>
                  <a:txBody>
                    <a:bodyPr/>
                    <a:lstStyle/>
                    <a:p>
                      <a:r>
                        <a:rPr lang="en-US" sz="1400" dirty="0"/>
                        <a:t>18</a:t>
                      </a:r>
                    </a:p>
                  </a:txBody>
                  <a:tcPr/>
                </a:tc>
                <a:tc>
                  <a:txBody>
                    <a:bodyPr/>
                    <a:lstStyle/>
                    <a:p>
                      <a:r>
                        <a:rPr lang="en-US" sz="1400" dirty="0"/>
                        <a:t>Spanish (English/Basque)</a:t>
                      </a:r>
                    </a:p>
                  </a:txBody>
                  <a:tcPr/>
                </a:tc>
                <a:extLst>
                  <a:ext uri="{0D108BD9-81ED-4DB2-BD59-A6C34878D82A}">
                    <a16:rowId xmlns:a16="http://schemas.microsoft.com/office/drawing/2014/main" val="3135149508"/>
                  </a:ext>
                </a:extLst>
              </a:tr>
              <a:tr h="328916">
                <a:tc>
                  <a:txBody>
                    <a:bodyPr/>
                    <a:lstStyle/>
                    <a:p>
                      <a:r>
                        <a:rPr lang="en-US" sz="1400" dirty="0"/>
                        <a:t>TA3</a:t>
                      </a:r>
                    </a:p>
                  </a:txBody>
                  <a:tcPr/>
                </a:tc>
                <a:tc>
                  <a:txBody>
                    <a:bodyPr/>
                    <a:lstStyle/>
                    <a:p>
                      <a:r>
                        <a:rPr lang="en-US" sz="1400" dirty="0"/>
                        <a:t>A</a:t>
                      </a:r>
                    </a:p>
                  </a:txBody>
                  <a:tcPr/>
                </a:tc>
                <a:tc>
                  <a:txBody>
                    <a:bodyPr/>
                    <a:lstStyle/>
                    <a:p>
                      <a:r>
                        <a:rPr lang="en-US" sz="1400" dirty="0"/>
                        <a:t>Public</a:t>
                      </a:r>
                    </a:p>
                  </a:txBody>
                  <a:tcPr/>
                </a:tc>
                <a:tc>
                  <a:txBody>
                    <a:bodyPr/>
                    <a:lstStyle/>
                    <a:p>
                      <a:r>
                        <a:rPr lang="en-US" sz="1400" dirty="0"/>
                        <a:t>director</a:t>
                      </a:r>
                    </a:p>
                  </a:txBody>
                  <a:tcPr/>
                </a:tc>
                <a:tc>
                  <a:txBody>
                    <a:bodyPr/>
                    <a:lstStyle/>
                    <a:p>
                      <a:r>
                        <a:rPr lang="en-US" sz="1400" dirty="0"/>
                        <a:t>41</a:t>
                      </a:r>
                    </a:p>
                  </a:txBody>
                  <a:tcPr/>
                </a:tc>
                <a:tc>
                  <a:txBody>
                    <a:bodyPr/>
                    <a:lstStyle/>
                    <a:p>
                      <a:r>
                        <a:rPr lang="en-US" sz="1400" dirty="0"/>
                        <a:t>Spanish</a:t>
                      </a:r>
                    </a:p>
                  </a:txBody>
                  <a:tcPr/>
                </a:tc>
                <a:extLst>
                  <a:ext uri="{0D108BD9-81ED-4DB2-BD59-A6C34878D82A}">
                    <a16:rowId xmlns:a16="http://schemas.microsoft.com/office/drawing/2014/main" val="4157408794"/>
                  </a:ext>
                </a:extLst>
              </a:tr>
              <a:tr h="328916">
                <a:tc>
                  <a:txBody>
                    <a:bodyPr/>
                    <a:lstStyle/>
                    <a:p>
                      <a:r>
                        <a:rPr lang="en-US" sz="1400" dirty="0"/>
                        <a:t>TA4</a:t>
                      </a:r>
                    </a:p>
                  </a:txBody>
                  <a:tcPr/>
                </a:tc>
                <a:tc>
                  <a:txBody>
                    <a:bodyPr/>
                    <a:lstStyle/>
                    <a:p>
                      <a:r>
                        <a:rPr lang="en-US" sz="1400" dirty="0"/>
                        <a:t>A</a:t>
                      </a:r>
                    </a:p>
                  </a:txBody>
                  <a:tcPr/>
                </a:tc>
                <a:tc>
                  <a:txBody>
                    <a:bodyPr/>
                    <a:lstStyle/>
                    <a:p>
                      <a:r>
                        <a:rPr lang="en-US" sz="1400" dirty="0"/>
                        <a:t>Public</a:t>
                      </a:r>
                    </a:p>
                  </a:txBody>
                  <a:tcPr/>
                </a:tc>
                <a:tc>
                  <a:txBody>
                    <a:bodyPr/>
                    <a:lstStyle/>
                    <a:p>
                      <a:r>
                        <a:rPr lang="en-US" sz="1400" dirty="0"/>
                        <a:t>5</a:t>
                      </a:r>
                    </a:p>
                  </a:txBody>
                  <a:tcPr/>
                </a:tc>
                <a:tc>
                  <a:txBody>
                    <a:bodyPr/>
                    <a:lstStyle/>
                    <a:p>
                      <a:r>
                        <a:rPr lang="en-US" sz="1400" dirty="0"/>
                        <a:t>7</a:t>
                      </a:r>
                    </a:p>
                  </a:txBody>
                  <a:tcPr/>
                </a:tc>
                <a:tc>
                  <a:txBody>
                    <a:bodyPr/>
                    <a:lstStyle/>
                    <a:p>
                      <a:r>
                        <a:rPr lang="en-US" sz="1400" dirty="0"/>
                        <a:t>Basque (Spanish)</a:t>
                      </a:r>
                    </a:p>
                  </a:txBody>
                  <a:tcPr/>
                </a:tc>
                <a:extLst>
                  <a:ext uri="{0D108BD9-81ED-4DB2-BD59-A6C34878D82A}">
                    <a16:rowId xmlns:a16="http://schemas.microsoft.com/office/drawing/2014/main" val="2408112578"/>
                  </a:ext>
                </a:extLst>
              </a:tr>
            </a:tbl>
          </a:graphicData>
        </a:graphic>
      </p:graphicFrame>
    </p:spTree>
    <p:extLst>
      <p:ext uri="{BB962C8B-B14F-4D97-AF65-F5344CB8AC3E}">
        <p14:creationId xmlns:p14="http://schemas.microsoft.com/office/powerpoint/2010/main" val="4195565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E379-4611-4046-B118-9A7558C2CF7D}"/>
              </a:ext>
            </a:extLst>
          </p:cNvPr>
          <p:cNvSpPr>
            <a:spLocks noGrp="1"/>
          </p:cNvSpPr>
          <p:nvPr>
            <p:ph type="title"/>
          </p:nvPr>
        </p:nvSpPr>
        <p:spPr/>
        <p:txBody>
          <a:bodyPr/>
          <a:lstStyle/>
          <a:p>
            <a:r>
              <a:rPr lang="en-US" dirty="0"/>
              <a:t>Method</a:t>
            </a:r>
          </a:p>
        </p:txBody>
      </p:sp>
      <p:sp>
        <p:nvSpPr>
          <p:cNvPr id="3" name="Content Placeholder 2">
            <a:extLst>
              <a:ext uri="{FF2B5EF4-FFF2-40B4-BE49-F238E27FC236}">
                <a16:creationId xmlns:a16="http://schemas.microsoft.com/office/drawing/2014/main" id="{7B1ABC4F-A82E-8040-AE19-626C08CDCF22}"/>
              </a:ext>
            </a:extLst>
          </p:cNvPr>
          <p:cNvSpPr>
            <a:spLocks noGrp="1"/>
          </p:cNvSpPr>
          <p:nvPr>
            <p:ph idx="1"/>
          </p:nvPr>
        </p:nvSpPr>
        <p:spPr>
          <a:xfrm>
            <a:off x="2589212" y="1610436"/>
            <a:ext cx="8915400" cy="4300786"/>
          </a:xfrm>
        </p:spPr>
        <p:txBody>
          <a:bodyPr>
            <a:normAutofit/>
          </a:bodyPr>
          <a:lstStyle/>
          <a:p>
            <a:r>
              <a:rPr lang="en-US" dirty="0"/>
              <a:t>Interviews were conducted in Spanish in people’s homes, in schools, or at the University of the Basque Country in Vitoria-</a:t>
            </a:r>
            <a:r>
              <a:rPr lang="en-US" dirty="0" err="1"/>
              <a:t>Gasteiz</a:t>
            </a:r>
            <a:endParaRPr lang="en-US" dirty="0"/>
          </a:p>
          <a:p>
            <a:r>
              <a:rPr lang="en-US" dirty="0"/>
              <a:t>Interviews lasted between 20 and 68 minutes (mean=34 min); although interviews were structured participants were not limited in their responses</a:t>
            </a:r>
          </a:p>
          <a:p>
            <a:r>
              <a:rPr lang="en-US" dirty="0"/>
              <a:t>Interviews were audio recorded and transcribed, then reviewed by a native Spanish speaker</a:t>
            </a:r>
          </a:p>
          <a:p>
            <a:r>
              <a:rPr lang="en-US" dirty="0"/>
              <a:t>Responses were analyzed qualitatively using MAXQDA coding software</a:t>
            </a:r>
          </a:p>
          <a:p>
            <a:r>
              <a:rPr lang="en-US" dirty="0"/>
              <a:t>Codes corresponded to themes I had asked about (e.g. Motivation, Peer Language) or themes brought up by several participants (e.g. Immigration, Politicization) </a:t>
            </a:r>
          </a:p>
          <a:p>
            <a:r>
              <a:rPr lang="en-US" dirty="0"/>
              <a:t>Results are presented here by grouping responses around issues I think will be relevant and helpful for the Cherokee community.</a:t>
            </a:r>
          </a:p>
        </p:txBody>
      </p:sp>
    </p:spTree>
    <p:extLst>
      <p:ext uri="{BB962C8B-B14F-4D97-AF65-F5344CB8AC3E}">
        <p14:creationId xmlns:p14="http://schemas.microsoft.com/office/powerpoint/2010/main" val="83227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7581-EAFC-C941-A201-D86293E36E82}"/>
              </a:ext>
            </a:extLst>
          </p:cNvPr>
          <p:cNvSpPr>
            <a:spLocks noGrp="1"/>
          </p:cNvSpPr>
          <p:nvPr>
            <p:ph type="title"/>
          </p:nvPr>
        </p:nvSpPr>
        <p:spPr/>
        <p:txBody>
          <a:bodyPr/>
          <a:lstStyle/>
          <a:p>
            <a:r>
              <a:rPr lang="en-US" dirty="0"/>
              <a:t>Reasons for School Choice</a:t>
            </a:r>
          </a:p>
        </p:txBody>
      </p:sp>
      <p:sp>
        <p:nvSpPr>
          <p:cNvPr id="3" name="Content Placeholder 2">
            <a:extLst>
              <a:ext uri="{FF2B5EF4-FFF2-40B4-BE49-F238E27FC236}">
                <a16:creationId xmlns:a16="http://schemas.microsoft.com/office/drawing/2014/main" id="{1DE4E7B4-7D1C-9742-ADCA-064621DBB3F9}"/>
              </a:ext>
            </a:extLst>
          </p:cNvPr>
          <p:cNvSpPr>
            <a:spLocks noGrp="1"/>
          </p:cNvSpPr>
          <p:nvPr>
            <p:ph idx="1"/>
          </p:nvPr>
        </p:nvSpPr>
        <p:spPr>
          <a:xfrm>
            <a:off x="2589212" y="1904999"/>
            <a:ext cx="8915400" cy="4411717"/>
          </a:xfrm>
        </p:spPr>
        <p:txBody>
          <a:bodyPr>
            <a:normAutofit/>
          </a:bodyPr>
          <a:lstStyle/>
          <a:p>
            <a:r>
              <a:rPr lang="en-US" dirty="0"/>
              <a:t>For some parents it is an emotional decision (either for or against Basque)</a:t>
            </a:r>
          </a:p>
          <a:p>
            <a:r>
              <a:rPr lang="en-US" dirty="0"/>
              <a:t>For Basque:</a:t>
            </a:r>
          </a:p>
          <a:p>
            <a:pPr marL="857250" lvl="2" indent="0">
              <a:buNone/>
            </a:pPr>
            <a:r>
              <a:rPr lang="en-US" dirty="0"/>
              <a:t>PD1: “Because I want my children to “live” in Basque. Normally here in Vitoria we use a lot of Spanish, and, well, I want my children to live in Basque too.”</a:t>
            </a:r>
          </a:p>
          <a:p>
            <a:pPr marL="857250" lvl="2" indent="0">
              <a:buNone/>
            </a:pPr>
            <a:r>
              <a:rPr lang="en-US" dirty="0"/>
              <a:t>PD2: “...I think that in principle you have to teach them it’s here that they were born, where they live, and that they have to continue maintaining the language.”</a:t>
            </a:r>
          </a:p>
          <a:p>
            <a:pPr marL="857250" lvl="2" indent="0">
              <a:buNone/>
            </a:pPr>
            <a:endParaRPr lang="en-US" dirty="0"/>
          </a:p>
          <a:p>
            <a:pPr indent="-285750"/>
            <a:r>
              <a:rPr lang="en-US" dirty="0"/>
              <a:t>Against Basque:</a:t>
            </a:r>
          </a:p>
          <a:p>
            <a:pPr lvl="1"/>
            <a:r>
              <a:rPr lang="en-US" dirty="0"/>
              <a:t>Both model A parents specifically did </a:t>
            </a:r>
            <a:r>
              <a:rPr lang="en-US" b="1" dirty="0"/>
              <a:t>not</a:t>
            </a:r>
            <a:r>
              <a:rPr lang="en-US" dirty="0"/>
              <a:t> want emphasis on Basque, but not because of concern about Spanish instruction. Instead: resentment about the language requirement for jobs and the decrease in model A school options.</a:t>
            </a:r>
          </a:p>
        </p:txBody>
      </p:sp>
    </p:spTree>
    <p:extLst>
      <p:ext uri="{BB962C8B-B14F-4D97-AF65-F5344CB8AC3E}">
        <p14:creationId xmlns:p14="http://schemas.microsoft.com/office/powerpoint/2010/main" val="72818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AF7EC-E827-C843-BBF7-712EED0683C3}"/>
              </a:ext>
            </a:extLst>
          </p:cNvPr>
          <p:cNvSpPr>
            <a:spLocks noGrp="1"/>
          </p:cNvSpPr>
          <p:nvPr>
            <p:ph type="title"/>
          </p:nvPr>
        </p:nvSpPr>
        <p:spPr/>
        <p:txBody>
          <a:bodyPr/>
          <a:lstStyle/>
          <a:p>
            <a:r>
              <a:rPr lang="en-US" dirty="0"/>
              <a:t>Reasons for School Choice</a:t>
            </a:r>
          </a:p>
        </p:txBody>
      </p:sp>
      <p:sp>
        <p:nvSpPr>
          <p:cNvPr id="3" name="Content Placeholder 2">
            <a:extLst>
              <a:ext uri="{FF2B5EF4-FFF2-40B4-BE49-F238E27FC236}">
                <a16:creationId xmlns:a16="http://schemas.microsoft.com/office/drawing/2014/main" id="{61F8684C-C1F9-6B48-A73C-6C6501134600}"/>
              </a:ext>
            </a:extLst>
          </p:cNvPr>
          <p:cNvSpPr>
            <a:spLocks noGrp="1"/>
          </p:cNvSpPr>
          <p:nvPr>
            <p:ph idx="1"/>
          </p:nvPr>
        </p:nvSpPr>
        <p:spPr>
          <a:xfrm>
            <a:off x="2589212" y="1905001"/>
            <a:ext cx="8915400" cy="4348654"/>
          </a:xfrm>
        </p:spPr>
        <p:txBody>
          <a:bodyPr>
            <a:normAutofit/>
          </a:bodyPr>
          <a:lstStyle/>
          <a:p>
            <a:r>
              <a:rPr lang="en-US" dirty="0"/>
              <a:t>Other parents had a more practical reasons for choosing or not choosing model D (Basque):</a:t>
            </a:r>
          </a:p>
          <a:p>
            <a:pPr lvl="1"/>
            <a:r>
              <a:rPr lang="en-US" dirty="0"/>
              <a:t>Model D:</a:t>
            </a:r>
          </a:p>
          <a:p>
            <a:pPr marL="857250" lvl="2" indent="0">
              <a:buNone/>
            </a:pPr>
            <a:r>
              <a:rPr lang="en-US" dirty="0"/>
              <a:t>PD4: “[Learning Basque] seems to me important for purely work-related reasons, that they’ll need Basque for many types of jobs, and not knowing Basque means closing the door to these jobs.”</a:t>
            </a:r>
          </a:p>
          <a:p>
            <a:pPr lvl="1"/>
            <a:r>
              <a:rPr lang="en-US" dirty="0"/>
              <a:t>Model B:</a:t>
            </a:r>
          </a:p>
          <a:p>
            <a:pPr lvl="2"/>
            <a:r>
              <a:rPr lang="en-US" dirty="0"/>
              <a:t>PB2: her daughter’s cousin attended that school</a:t>
            </a:r>
          </a:p>
          <a:p>
            <a:pPr lvl="2"/>
            <a:r>
              <a:rPr lang="en-US" dirty="0"/>
              <a:t>PB3: neighborhood school that offered both B (mixed) and D (Basque); chose B because she thought math would be easier in Spanish than Basque</a:t>
            </a:r>
          </a:p>
          <a:p>
            <a:endParaRPr lang="en-US" dirty="0"/>
          </a:p>
          <a:p>
            <a:pPr marL="400050" lvl="1" indent="0">
              <a:buNone/>
            </a:pPr>
            <a:endParaRPr lang="en-US" dirty="0"/>
          </a:p>
          <a:p>
            <a:endParaRPr lang="en-US" dirty="0"/>
          </a:p>
        </p:txBody>
      </p:sp>
    </p:spTree>
    <p:extLst>
      <p:ext uri="{BB962C8B-B14F-4D97-AF65-F5344CB8AC3E}">
        <p14:creationId xmlns:p14="http://schemas.microsoft.com/office/powerpoint/2010/main" val="3186371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E86D1-278F-BD4A-B025-E5EDABEF574C}"/>
              </a:ext>
            </a:extLst>
          </p:cNvPr>
          <p:cNvSpPr>
            <a:spLocks noGrp="1"/>
          </p:cNvSpPr>
          <p:nvPr>
            <p:ph type="title"/>
          </p:nvPr>
        </p:nvSpPr>
        <p:spPr/>
        <p:txBody>
          <a:bodyPr/>
          <a:lstStyle/>
          <a:p>
            <a:r>
              <a:rPr lang="en-US" dirty="0"/>
              <a:t>Reasons for School Choice</a:t>
            </a:r>
          </a:p>
        </p:txBody>
      </p:sp>
      <p:sp>
        <p:nvSpPr>
          <p:cNvPr id="3" name="Content Placeholder 2">
            <a:extLst>
              <a:ext uri="{FF2B5EF4-FFF2-40B4-BE49-F238E27FC236}">
                <a16:creationId xmlns:a16="http://schemas.microsoft.com/office/drawing/2014/main" id="{B91B8D4D-875E-F84A-A398-9AA5385C915B}"/>
              </a:ext>
            </a:extLst>
          </p:cNvPr>
          <p:cNvSpPr>
            <a:spLocks noGrp="1"/>
          </p:cNvSpPr>
          <p:nvPr>
            <p:ph idx="1"/>
          </p:nvPr>
        </p:nvSpPr>
        <p:spPr>
          <a:xfrm>
            <a:off x="2589212" y="1591733"/>
            <a:ext cx="8915400" cy="4319489"/>
          </a:xfrm>
        </p:spPr>
        <p:txBody>
          <a:bodyPr>
            <a:normAutofit/>
          </a:bodyPr>
          <a:lstStyle/>
          <a:p>
            <a:r>
              <a:rPr lang="en-US" dirty="0"/>
              <a:t>Importantly, no parent cited fear of their child not learning enough Spanish as a reason for not enrolling in model D.</a:t>
            </a:r>
          </a:p>
          <a:p>
            <a:pPr marL="400050" lvl="1" indent="0">
              <a:buNone/>
            </a:pPr>
            <a:r>
              <a:rPr lang="en-US" dirty="0"/>
              <a:t>PD4: “They speak [Spanish] perfectly, they read perfectly, much better than they speak or read Basque, and they write ... I don’t know, they write well. [...] I mean, Spanish is secure.”</a:t>
            </a:r>
          </a:p>
          <a:p>
            <a:r>
              <a:rPr lang="en-US" dirty="0"/>
              <a:t>General feeling that model B (mixed) is </a:t>
            </a:r>
            <a:r>
              <a:rPr lang="en-US" b="1" dirty="0"/>
              <a:t>insufficient</a:t>
            </a:r>
            <a:r>
              <a:rPr lang="en-US" dirty="0"/>
              <a:t> for reaching fluency in Basque</a:t>
            </a:r>
          </a:p>
          <a:p>
            <a:pPr lvl="1"/>
            <a:r>
              <a:rPr lang="en-US" dirty="0"/>
              <a:t>Impression is consistent with studies showing that model D (Basque) students graduate with better proficiency in Basque than model B (Lasagabaster 2001)</a:t>
            </a:r>
          </a:p>
          <a:p>
            <a:r>
              <a:rPr lang="en-US" dirty="0"/>
              <a:t>Relevant for Cherokee parents and administrators who want to allow more time for English instruction</a:t>
            </a:r>
          </a:p>
          <a:p>
            <a:r>
              <a:rPr lang="en-US" b="1" dirty="0"/>
              <a:t>Both emotional and practical</a:t>
            </a:r>
            <a:r>
              <a:rPr lang="en-US" dirty="0"/>
              <a:t> motivations are important for parents.</a:t>
            </a:r>
          </a:p>
        </p:txBody>
      </p:sp>
    </p:spTree>
    <p:extLst>
      <p:ext uri="{BB962C8B-B14F-4D97-AF65-F5344CB8AC3E}">
        <p14:creationId xmlns:p14="http://schemas.microsoft.com/office/powerpoint/2010/main" val="383473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FC4A7-2496-284F-8153-DC129535DBEC}"/>
              </a:ext>
            </a:extLst>
          </p:cNvPr>
          <p:cNvSpPr>
            <a:spLocks noGrp="1"/>
          </p:cNvSpPr>
          <p:nvPr>
            <p:ph type="title"/>
          </p:nvPr>
        </p:nvSpPr>
        <p:spPr/>
        <p:txBody>
          <a:bodyPr/>
          <a:lstStyle/>
          <a:p>
            <a:r>
              <a:rPr lang="en-US" dirty="0"/>
              <a:t>Challenges for Basque: Motivation and Social Language</a:t>
            </a:r>
          </a:p>
        </p:txBody>
      </p:sp>
      <p:sp>
        <p:nvSpPr>
          <p:cNvPr id="3" name="Content Placeholder 2">
            <a:extLst>
              <a:ext uri="{FF2B5EF4-FFF2-40B4-BE49-F238E27FC236}">
                <a16:creationId xmlns:a16="http://schemas.microsoft.com/office/drawing/2014/main" id="{67E69925-E3FF-C84A-A40E-93AEDB1C538B}"/>
              </a:ext>
            </a:extLst>
          </p:cNvPr>
          <p:cNvSpPr>
            <a:spLocks noGrp="1"/>
          </p:cNvSpPr>
          <p:nvPr>
            <p:ph idx="1"/>
          </p:nvPr>
        </p:nvSpPr>
        <p:spPr>
          <a:xfrm>
            <a:off x="2589212" y="2060812"/>
            <a:ext cx="8915400" cy="3850410"/>
          </a:xfrm>
        </p:spPr>
        <p:txBody>
          <a:bodyPr>
            <a:normAutofit/>
          </a:bodyPr>
          <a:lstStyle/>
          <a:p>
            <a:r>
              <a:rPr lang="en-US" dirty="0"/>
              <a:t>How to motivate kids to use Basque in social relationships?</a:t>
            </a:r>
          </a:p>
          <a:p>
            <a:r>
              <a:rPr lang="en-US" dirty="0"/>
              <a:t>Children will gravitate towards the majority language in their social interactions</a:t>
            </a:r>
          </a:p>
          <a:p>
            <a:pPr lvl="1"/>
            <a:r>
              <a:rPr lang="en-US" dirty="0"/>
              <a:t>Model D parents: their children all know Basque, and their children’s friends know Basque, but the children all speak Spanish together (socially, including in the school yard)</a:t>
            </a:r>
          </a:p>
          <a:p>
            <a:pPr lvl="1"/>
            <a:r>
              <a:rPr lang="en-US" dirty="0"/>
              <a:t>Model B and A parents: all children prefer speaking Spanish</a:t>
            </a:r>
          </a:p>
          <a:p>
            <a:r>
              <a:rPr lang="en-US" dirty="0"/>
              <a:t>Why? (Model D</a:t>
            </a:r>
            <a:r>
              <a:rPr lang="en-US" dirty="0">
                <a:sym typeface="Wingdings" pitchFamily="2" charset="2"/>
              </a:rPr>
              <a:t>)</a:t>
            </a:r>
            <a:endParaRPr lang="en-US" dirty="0"/>
          </a:p>
          <a:p>
            <a:pPr lvl="1"/>
            <a:r>
              <a:rPr lang="en-US" dirty="0"/>
              <a:t>could stem from “coolness” factor</a:t>
            </a:r>
          </a:p>
          <a:p>
            <a:pPr marL="457200" lvl="1" indent="0">
              <a:buNone/>
            </a:pPr>
            <a:r>
              <a:rPr lang="en-US" dirty="0"/>
              <a:t>PD5: “Castellano </a:t>
            </a:r>
            <a:r>
              <a:rPr lang="en-US" dirty="0" err="1"/>
              <a:t>es</a:t>
            </a:r>
            <a:r>
              <a:rPr lang="en-US" dirty="0"/>
              <a:t> </a:t>
            </a:r>
            <a:r>
              <a:rPr lang="en-US" dirty="0" err="1"/>
              <a:t>más</a:t>
            </a:r>
            <a:r>
              <a:rPr lang="en-US" dirty="0"/>
              <a:t> </a:t>
            </a:r>
            <a:r>
              <a:rPr lang="en-US" dirty="0" err="1"/>
              <a:t>guay</a:t>
            </a:r>
            <a:r>
              <a:rPr lang="en-US" dirty="0"/>
              <a:t>” (Spanish is cooler)</a:t>
            </a:r>
          </a:p>
          <a:p>
            <a:pPr lvl="1"/>
            <a:r>
              <a:rPr lang="en-US" dirty="0"/>
              <a:t>or from wanting to be inclusive/accommodate kids who don’t speak Basque</a:t>
            </a:r>
          </a:p>
        </p:txBody>
      </p:sp>
    </p:spTree>
    <p:extLst>
      <p:ext uri="{BB962C8B-B14F-4D97-AF65-F5344CB8AC3E}">
        <p14:creationId xmlns:p14="http://schemas.microsoft.com/office/powerpoint/2010/main" val="168057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2BAE-7864-CA47-B098-980114BE0560}"/>
              </a:ext>
            </a:extLst>
          </p:cNvPr>
          <p:cNvSpPr>
            <a:spLocks noGrp="1"/>
          </p:cNvSpPr>
          <p:nvPr>
            <p:ph type="title"/>
          </p:nvPr>
        </p:nvSpPr>
        <p:spPr/>
        <p:txBody>
          <a:bodyPr/>
          <a:lstStyle/>
          <a:p>
            <a:r>
              <a:rPr lang="en-US" dirty="0"/>
              <a:t>Challenges for Basque: Academic Language</a:t>
            </a:r>
          </a:p>
        </p:txBody>
      </p:sp>
      <p:sp>
        <p:nvSpPr>
          <p:cNvPr id="3" name="Content Placeholder 2">
            <a:extLst>
              <a:ext uri="{FF2B5EF4-FFF2-40B4-BE49-F238E27FC236}">
                <a16:creationId xmlns:a16="http://schemas.microsoft.com/office/drawing/2014/main" id="{6BB12FF2-A1D4-B34B-BFC6-11B35D5DE02E}"/>
              </a:ext>
            </a:extLst>
          </p:cNvPr>
          <p:cNvSpPr>
            <a:spLocks noGrp="1"/>
          </p:cNvSpPr>
          <p:nvPr>
            <p:ph idx="1"/>
          </p:nvPr>
        </p:nvSpPr>
        <p:spPr>
          <a:xfrm>
            <a:off x="2589212" y="1905000"/>
            <a:ext cx="8915400" cy="4483100"/>
          </a:xfrm>
        </p:spPr>
        <p:txBody>
          <a:bodyPr>
            <a:normAutofit/>
          </a:bodyPr>
          <a:lstStyle/>
          <a:p>
            <a:r>
              <a:rPr lang="en-US" dirty="0"/>
              <a:t>Concern that children associate Basque only with academics</a:t>
            </a:r>
          </a:p>
          <a:p>
            <a:pPr marL="400050" lvl="1" indent="0">
              <a:buNone/>
            </a:pPr>
            <a:r>
              <a:rPr lang="en-US" dirty="0"/>
              <a:t>PD6: “The work that the teachers do in the classroom </a:t>
            </a:r>
            <a:r>
              <a:rPr lang="en-US" i="1" dirty="0"/>
              <a:t>is</a:t>
            </a:r>
            <a:r>
              <a:rPr lang="en-US" dirty="0"/>
              <a:t> strongly tied to Basque, but there’s a sense that Basque is presented in a manner that’s too academic. And ... It doesn’t have to be that way. Because otherwise that language will acquire an importance only for studying. And Basque isn’t something that is valid only for studying in school. It’s something that you need for later. .... So our ikastola provides an academic context that’s very strong in Basque, but outside of the academic environment, like during recess or lunch, Basque loses some of its strength and value because the language of the majority of the boys and girls is not Basque but Spanish.”</a:t>
            </a:r>
          </a:p>
          <a:p>
            <a:pPr marL="0" indent="0">
              <a:buNone/>
            </a:pPr>
            <a:endParaRPr lang="en-US" dirty="0"/>
          </a:p>
          <a:p>
            <a:endParaRPr lang="en-US" dirty="0"/>
          </a:p>
        </p:txBody>
      </p:sp>
    </p:spTree>
    <p:extLst>
      <p:ext uri="{BB962C8B-B14F-4D97-AF65-F5344CB8AC3E}">
        <p14:creationId xmlns:p14="http://schemas.microsoft.com/office/powerpoint/2010/main" val="224216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0F087-1B04-1F4C-9552-8A83438F9947}"/>
              </a:ext>
            </a:extLst>
          </p:cNvPr>
          <p:cNvSpPr>
            <a:spLocks noGrp="1"/>
          </p:cNvSpPr>
          <p:nvPr>
            <p:ph type="title"/>
          </p:nvPr>
        </p:nvSpPr>
        <p:spPr/>
        <p:txBody>
          <a:bodyPr/>
          <a:lstStyle/>
          <a:p>
            <a:r>
              <a:rPr lang="en-US" dirty="0"/>
              <a:t>Code-Switching at School at home</a:t>
            </a:r>
          </a:p>
        </p:txBody>
      </p:sp>
      <p:sp>
        <p:nvSpPr>
          <p:cNvPr id="3" name="Content Placeholder 2">
            <a:extLst>
              <a:ext uri="{FF2B5EF4-FFF2-40B4-BE49-F238E27FC236}">
                <a16:creationId xmlns:a16="http://schemas.microsoft.com/office/drawing/2014/main" id="{87DC233A-36C4-1242-B7C3-E1C5323168F4}"/>
              </a:ext>
            </a:extLst>
          </p:cNvPr>
          <p:cNvSpPr>
            <a:spLocks noGrp="1"/>
          </p:cNvSpPr>
          <p:nvPr>
            <p:ph idx="1"/>
          </p:nvPr>
        </p:nvSpPr>
        <p:spPr>
          <a:xfrm>
            <a:off x="2589212" y="1618938"/>
            <a:ext cx="8915400" cy="4292284"/>
          </a:xfrm>
        </p:spPr>
        <p:txBody>
          <a:bodyPr>
            <a:normAutofit fontScale="92500" lnSpcReduction="10000"/>
          </a:bodyPr>
          <a:lstStyle/>
          <a:p>
            <a:r>
              <a:rPr lang="en-US" dirty="0"/>
              <a:t>Model D: Teachers note that their students speak Basque in the classroom, but Spanish outside the classroom</a:t>
            </a:r>
          </a:p>
          <a:p>
            <a:r>
              <a:rPr lang="en-US" dirty="0"/>
              <a:t>Model A and B Teachers: students mostly speak Spanish to each other (and Model A students generally do not know Basque, despite 4-5 hours/week)</a:t>
            </a:r>
          </a:p>
          <a:p>
            <a:r>
              <a:rPr lang="en-US" dirty="0"/>
              <a:t>Parents sometimes speak to their children in Basque and their children respond in Spanish:</a:t>
            </a:r>
          </a:p>
          <a:p>
            <a:pPr lvl="1"/>
            <a:r>
              <a:rPr lang="en-US" dirty="0"/>
              <a:t>PD3 lamented that his children are missing an opportunity to practice and strengthen their Basque</a:t>
            </a:r>
          </a:p>
          <a:p>
            <a:pPr lvl="1"/>
            <a:r>
              <a:rPr lang="en-US" dirty="0"/>
              <a:t>PD6 continues in Basque and said it doesn’t really bother him. His wife said it bothers her a lot because “Well, because it makes me feel really weird since I’ve always spoken to them only in Basque since they were born. So it makes me </a:t>
            </a:r>
            <a:r>
              <a:rPr lang="en-US" b="1" dirty="0"/>
              <a:t>angry that the environment is so powerful</a:t>
            </a:r>
            <a:r>
              <a:rPr lang="en-US" dirty="0"/>
              <a:t>.”</a:t>
            </a:r>
          </a:p>
          <a:p>
            <a:r>
              <a:rPr lang="en-US" dirty="0"/>
              <a:t>Relevance for Cherokee: code-switching is not in itself problematic, but it is important to give children opportunities at home to use the minority language, and to encourage use of the minority language in school.</a:t>
            </a:r>
          </a:p>
          <a:p>
            <a:endParaRPr lang="en-US" dirty="0"/>
          </a:p>
          <a:p>
            <a:endParaRPr lang="en-US" dirty="0"/>
          </a:p>
        </p:txBody>
      </p:sp>
    </p:spTree>
    <p:extLst>
      <p:ext uri="{BB962C8B-B14F-4D97-AF65-F5344CB8AC3E}">
        <p14:creationId xmlns:p14="http://schemas.microsoft.com/office/powerpoint/2010/main" val="381055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2B322-C479-0F4A-81EC-D108F4C1C643}"/>
              </a:ext>
            </a:extLst>
          </p:cNvPr>
          <p:cNvSpPr>
            <a:spLocks noGrp="1"/>
          </p:cNvSpPr>
          <p:nvPr>
            <p:ph type="title"/>
          </p:nvPr>
        </p:nvSpPr>
        <p:spPr/>
        <p:txBody>
          <a:bodyPr/>
          <a:lstStyle/>
          <a:p>
            <a:r>
              <a:rPr lang="en-US" dirty="0"/>
              <a:t>Academic Concerns</a:t>
            </a:r>
          </a:p>
        </p:txBody>
      </p:sp>
      <p:sp>
        <p:nvSpPr>
          <p:cNvPr id="3" name="Content Placeholder 2">
            <a:extLst>
              <a:ext uri="{FF2B5EF4-FFF2-40B4-BE49-F238E27FC236}">
                <a16:creationId xmlns:a16="http://schemas.microsoft.com/office/drawing/2014/main" id="{DB4098CD-4884-CF4C-87A8-2D74446E3489}"/>
              </a:ext>
            </a:extLst>
          </p:cNvPr>
          <p:cNvSpPr>
            <a:spLocks noGrp="1"/>
          </p:cNvSpPr>
          <p:nvPr>
            <p:ph idx="1"/>
          </p:nvPr>
        </p:nvSpPr>
        <p:spPr>
          <a:xfrm>
            <a:off x="2589212" y="1701800"/>
            <a:ext cx="8915400" cy="4597400"/>
          </a:xfrm>
        </p:spPr>
        <p:txBody>
          <a:bodyPr>
            <a:normAutofit/>
          </a:bodyPr>
          <a:lstStyle/>
          <a:p>
            <a:r>
              <a:rPr lang="en-US" dirty="0"/>
              <a:t>No one expressed any worry about the children’s knowledge of Spanish, or the quantity/quality of Spanish instruction.</a:t>
            </a:r>
          </a:p>
          <a:p>
            <a:r>
              <a:rPr lang="en-US" dirty="0"/>
              <a:t>However, PD4 and PB3 expressed a concern about the level of learning, i.e. mastering academic material, when the medium is Basque and the children’s home language is Spanish.</a:t>
            </a:r>
          </a:p>
          <a:p>
            <a:pPr lvl="1"/>
            <a:r>
              <a:rPr lang="en-US" dirty="0"/>
              <a:t>PD4: “In the case of my daughter, several times they’ve let me know there was a problem [in school]. But for her the problem was in understanding Basque, not in understanding the material. [...] And in a school like ours where few parents are Basque speakers, that implies that the level of learning is going to go down.”</a:t>
            </a:r>
          </a:p>
          <a:p>
            <a:pPr lvl="1"/>
            <a:r>
              <a:rPr lang="en-US" dirty="0"/>
              <a:t>PB3: “For my children, I think if they had done it in Spanish they would have done better. Because in their school they focused a lot on learning Basque, they really </a:t>
            </a:r>
            <a:r>
              <a:rPr lang="en-US" b="1" dirty="0"/>
              <a:t>pushed</a:t>
            </a:r>
            <a:r>
              <a:rPr lang="en-US" dirty="0"/>
              <a:t> Basque ... and I think the kids missed out on gaining some types of knowledge..”</a:t>
            </a:r>
          </a:p>
          <a:p>
            <a:r>
              <a:rPr lang="en-US" dirty="0"/>
              <a:t>Relevance for Cherokee: Academics are important; find ways to strengthen pedagogy</a:t>
            </a:r>
          </a:p>
        </p:txBody>
      </p:sp>
    </p:spTree>
    <p:extLst>
      <p:ext uri="{BB962C8B-B14F-4D97-AF65-F5344CB8AC3E}">
        <p14:creationId xmlns:p14="http://schemas.microsoft.com/office/powerpoint/2010/main" val="2040100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A6E38-3743-7540-826D-EF77F38AFAF7}"/>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a16="http://schemas.microsoft.com/office/drawing/2014/main" id="{2A04D5CE-0B1E-D64F-81C7-7A9358A99280}"/>
              </a:ext>
            </a:extLst>
          </p:cNvPr>
          <p:cNvSpPr>
            <a:spLocks noGrp="1"/>
          </p:cNvSpPr>
          <p:nvPr>
            <p:ph idx="1"/>
          </p:nvPr>
        </p:nvSpPr>
        <p:spPr>
          <a:xfrm>
            <a:off x="2589212" y="1614791"/>
            <a:ext cx="8915400" cy="4296431"/>
          </a:xfrm>
        </p:spPr>
        <p:txBody>
          <a:bodyPr>
            <a:normAutofit/>
          </a:bodyPr>
          <a:lstStyle/>
          <a:p>
            <a:r>
              <a:rPr lang="en-US" dirty="0"/>
              <a:t>Among (some) parents in the Eastern Cherokee community (North Carolina, USA) there is a tension between their desire for their children to learn Cherokee and concern that their children won’t have enough English instruction.</a:t>
            </a:r>
          </a:p>
          <a:p>
            <a:r>
              <a:rPr lang="en-US" dirty="0"/>
              <a:t>There is also concern among Cherokee teachers about the high degree of English use among students in social interactions, code-switching.</a:t>
            </a:r>
          </a:p>
          <a:p>
            <a:r>
              <a:rPr lang="en-US" dirty="0"/>
              <a:t>Vitoria-Gasteiz is a mostly Spanish-speaking environment in which enrollment in Basque immersion schools has risen and continues to rise.</a:t>
            </a:r>
          </a:p>
          <a:p>
            <a:pPr marL="800100" lvl="1" indent="-342900">
              <a:buFont typeface="+mj-lt"/>
              <a:buAutoNum type="arabicPeriod"/>
            </a:pPr>
            <a:r>
              <a:rPr lang="en-US" dirty="0"/>
              <a:t>What motivates parents to enroll their children in one school model or another? And how do they view Basque, Spanish and English in terms of their importance and roles in their children’s lives?</a:t>
            </a:r>
          </a:p>
          <a:p>
            <a:pPr marL="800100" lvl="1" indent="-342900">
              <a:buFont typeface="+mj-lt"/>
              <a:buAutoNum type="arabicPeriod"/>
            </a:pPr>
            <a:r>
              <a:rPr lang="en-US" dirty="0"/>
              <a:t>How do teachers approach Basque and Spanish and their interaction, for example in code-switching?</a:t>
            </a:r>
          </a:p>
        </p:txBody>
      </p:sp>
    </p:spTree>
    <p:extLst>
      <p:ext uri="{BB962C8B-B14F-4D97-AF65-F5344CB8AC3E}">
        <p14:creationId xmlns:p14="http://schemas.microsoft.com/office/powerpoint/2010/main" val="204756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2797C-7DB6-6C40-8F03-FB1C0FC3CE9A}"/>
              </a:ext>
            </a:extLst>
          </p:cNvPr>
          <p:cNvSpPr>
            <a:spLocks noGrp="1"/>
          </p:cNvSpPr>
          <p:nvPr>
            <p:ph type="title"/>
          </p:nvPr>
        </p:nvSpPr>
        <p:spPr/>
        <p:txBody>
          <a:bodyPr/>
          <a:lstStyle/>
          <a:p>
            <a:r>
              <a:rPr lang="en-US" dirty="0"/>
              <a:t>Language and Future Work Prospects</a:t>
            </a:r>
          </a:p>
        </p:txBody>
      </p:sp>
      <p:sp>
        <p:nvSpPr>
          <p:cNvPr id="3" name="Content Placeholder 2">
            <a:extLst>
              <a:ext uri="{FF2B5EF4-FFF2-40B4-BE49-F238E27FC236}">
                <a16:creationId xmlns:a16="http://schemas.microsoft.com/office/drawing/2014/main" id="{90B3D195-ADFD-3D4D-82ED-7B9850899E5F}"/>
              </a:ext>
            </a:extLst>
          </p:cNvPr>
          <p:cNvSpPr>
            <a:spLocks noGrp="1"/>
          </p:cNvSpPr>
          <p:nvPr>
            <p:ph idx="1"/>
          </p:nvPr>
        </p:nvSpPr>
        <p:spPr/>
        <p:txBody>
          <a:bodyPr>
            <a:normAutofit/>
          </a:bodyPr>
          <a:lstStyle/>
          <a:p>
            <a:r>
              <a:rPr lang="en-US" dirty="0"/>
              <a:t>The language requirement for public sector jobs is a big motivator for people to learn Basque.</a:t>
            </a:r>
          </a:p>
          <a:p>
            <a:pPr lvl="1"/>
            <a:r>
              <a:rPr lang="en-US" dirty="0"/>
              <a:t>Recall PD4’s reason for enrolling his kids in Model D</a:t>
            </a:r>
          </a:p>
          <a:p>
            <a:pPr lvl="1"/>
            <a:r>
              <a:rPr lang="en-US" dirty="0"/>
              <a:t>PD4 also observed that people tend to stay in Vitoria and BAC</a:t>
            </a:r>
          </a:p>
          <a:p>
            <a:r>
              <a:rPr lang="en-US" dirty="0"/>
              <a:t>On the other hand, if this is the main motivation for learning Basque, this could be part of the reason Basque is not spoken more in Vitoria:</a:t>
            </a:r>
          </a:p>
          <a:p>
            <a:pPr lvl="1"/>
            <a:r>
              <a:rPr lang="en-US" dirty="0"/>
              <a:t>TD2: “There are people who know Basque but they don’t have much interest in using it, mainly because generally they learned Basque only because it was a work requirement, but they don’t have that sentimental motivation like it’s </a:t>
            </a:r>
            <a:r>
              <a:rPr lang="en-US" i="1" dirty="0"/>
              <a:t>their</a:t>
            </a:r>
            <a:r>
              <a:rPr lang="en-US" dirty="0"/>
              <a:t> language.”</a:t>
            </a:r>
          </a:p>
          <a:p>
            <a:pPr marL="0" indent="0">
              <a:buNone/>
            </a:pPr>
            <a:endParaRPr lang="en-US" dirty="0"/>
          </a:p>
        </p:txBody>
      </p:sp>
    </p:spTree>
    <p:extLst>
      <p:ext uri="{BB962C8B-B14F-4D97-AF65-F5344CB8AC3E}">
        <p14:creationId xmlns:p14="http://schemas.microsoft.com/office/powerpoint/2010/main" val="393304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1E185-B6F2-C846-BA15-20F97A0D1963}"/>
              </a:ext>
            </a:extLst>
          </p:cNvPr>
          <p:cNvSpPr>
            <a:spLocks noGrp="1"/>
          </p:cNvSpPr>
          <p:nvPr>
            <p:ph type="title"/>
          </p:nvPr>
        </p:nvSpPr>
        <p:spPr/>
        <p:txBody>
          <a:bodyPr/>
          <a:lstStyle/>
          <a:p>
            <a:r>
              <a:rPr lang="en-US" dirty="0"/>
              <a:t>The Issue of English</a:t>
            </a:r>
          </a:p>
        </p:txBody>
      </p:sp>
      <p:sp>
        <p:nvSpPr>
          <p:cNvPr id="3" name="Content Placeholder 2">
            <a:extLst>
              <a:ext uri="{FF2B5EF4-FFF2-40B4-BE49-F238E27FC236}">
                <a16:creationId xmlns:a16="http://schemas.microsoft.com/office/drawing/2014/main" id="{FE8C36E9-5C17-D041-AAC8-069C6597E3B4}"/>
              </a:ext>
            </a:extLst>
          </p:cNvPr>
          <p:cNvSpPr>
            <a:spLocks noGrp="1"/>
          </p:cNvSpPr>
          <p:nvPr>
            <p:ph idx="1"/>
          </p:nvPr>
        </p:nvSpPr>
        <p:spPr/>
        <p:txBody>
          <a:bodyPr>
            <a:normAutofit/>
          </a:bodyPr>
          <a:lstStyle/>
          <a:p>
            <a:r>
              <a:rPr lang="en-US" dirty="0"/>
              <a:t>Most people drew a distinction between local (Basque), national (Spanish) and global (English) zones, and responses did not vary by model</a:t>
            </a:r>
          </a:p>
          <a:p>
            <a:r>
              <a:rPr lang="en-US" dirty="0"/>
              <a:t>There was a general sense that English was going to be important no matter what.</a:t>
            </a:r>
          </a:p>
          <a:p>
            <a:r>
              <a:rPr lang="en-US" dirty="0"/>
              <a:t>All teachers noted the importance of English for future opportunities, but only model D teachers (and TB1) expressed the </a:t>
            </a:r>
            <a:r>
              <a:rPr lang="en-US" b="1" dirty="0"/>
              <a:t>need to continue emphasizing Basque over English</a:t>
            </a:r>
            <a:r>
              <a:rPr lang="en-US" dirty="0"/>
              <a:t>, at least at the primary level.</a:t>
            </a:r>
          </a:p>
          <a:p>
            <a:pPr marL="457200" lvl="1" indent="0">
              <a:buNone/>
            </a:pPr>
            <a:r>
              <a:rPr lang="en-US" dirty="0"/>
              <a:t>TD1: “Sometimes we’ve considered [teaching more English], but we see that if we introduce more hours of English, we have to take away hours of Basque. So sometimes we think that at least in elementary school we need to give more weight to Basque than to English, at least here. That has been our decision.”</a:t>
            </a:r>
          </a:p>
        </p:txBody>
      </p:sp>
    </p:spTree>
    <p:extLst>
      <p:ext uri="{BB962C8B-B14F-4D97-AF65-F5344CB8AC3E}">
        <p14:creationId xmlns:p14="http://schemas.microsoft.com/office/powerpoint/2010/main" val="79275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03A9E-235C-EC4E-866B-FBBDF2B456E0}"/>
              </a:ext>
            </a:extLst>
          </p:cNvPr>
          <p:cNvSpPr>
            <a:spLocks noGrp="1"/>
          </p:cNvSpPr>
          <p:nvPr>
            <p:ph type="title"/>
          </p:nvPr>
        </p:nvSpPr>
        <p:spPr/>
        <p:txBody>
          <a:bodyPr/>
          <a:lstStyle/>
          <a:p>
            <a:r>
              <a:rPr lang="en-US" dirty="0"/>
              <a:t>Role of Parents</a:t>
            </a:r>
          </a:p>
        </p:txBody>
      </p:sp>
      <p:sp>
        <p:nvSpPr>
          <p:cNvPr id="3" name="Content Placeholder 2">
            <a:extLst>
              <a:ext uri="{FF2B5EF4-FFF2-40B4-BE49-F238E27FC236}">
                <a16:creationId xmlns:a16="http://schemas.microsoft.com/office/drawing/2014/main" id="{AFC1FDA0-9ED8-8C47-B308-154CEBB17B44}"/>
              </a:ext>
            </a:extLst>
          </p:cNvPr>
          <p:cNvSpPr>
            <a:spLocks noGrp="1"/>
          </p:cNvSpPr>
          <p:nvPr>
            <p:ph idx="1"/>
          </p:nvPr>
        </p:nvSpPr>
        <p:spPr>
          <a:xfrm>
            <a:off x="2589212" y="1905000"/>
            <a:ext cx="8915400" cy="4546600"/>
          </a:xfrm>
        </p:spPr>
        <p:txBody>
          <a:bodyPr>
            <a:normAutofit fontScale="92500" lnSpcReduction="10000"/>
          </a:bodyPr>
          <a:lstStyle/>
          <a:p>
            <a:r>
              <a:rPr lang="en-US" dirty="0"/>
              <a:t>Teachers emphasized that they can only do so much to motivate children, and that parents play a crucial role. But recall that most parents don’t speak Basque</a:t>
            </a:r>
          </a:p>
          <a:p>
            <a:r>
              <a:rPr lang="en-US" dirty="0"/>
              <a:t>TB2 noted that this is more feasible for parents who speak Basque or are wealthy enough to afford extra camps and activities.</a:t>
            </a:r>
          </a:p>
          <a:p>
            <a:pPr marL="0" indent="0">
              <a:buNone/>
            </a:pPr>
            <a:r>
              <a:rPr lang="en-US" dirty="0"/>
              <a:t>“It’s not the same as in a school where a large majority of the families of the children enrolled are people with university degrees, who have a high level of culture, who have a high socio-economic status, who can attend to their children---I don’t mean helping them with homework, but taking them to extra classes or tutoring if they’re struggling, for example. Or even taking them to the theater, to films, to go skating, to camps... [In the public schools] a high percentage of the students’ families, their main worry is eating and surviving from day to day, so then [the parents] can’t be bothered with lots of things because they’re focused on working three jobs in order to let their kids get ahead, etc., etc. And so, for sure, the situations for students today in a private school and a public school are very distinct.”</a:t>
            </a:r>
          </a:p>
          <a:p>
            <a:r>
              <a:rPr lang="en-US" dirty="0"/>
              <a:t>Relevance for Cherokee: Cherokee parents are struggling to find time to learn the language themselves</a:t>
            </a:r>
          </a:p>
          <a:p>
            <a:pPr marL="0" indent="0">
              <a:buNone/>
            </a:pPr>
            <a:endParaRPr lang="en-US" dirty="0"/>
          </a:p>
        </p:txBody>
      </p:sp>
    </p:spTree>
    <p:extLst>
      <p:ext uri="{BB962C8B-B14F-4D97-AF65-F5344CB8AC3E}">
        <p14:creationId xmlns:p14="http://schemas.microsoft.com/office/powerpoint/2010/main" val="2774459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F00AA-8D76-7C43-BF37-96D65BBCED8C}"/>
              </a:ext>
            </a:extLst>
          </p:cNvPr>
          <p:cNvSpPr>
            <a:spLocks noGrp="1"/>
          </p:cNvSpPr>
          <p:nvPr>
            <p:ph type="title"/>
          </p:nvPr>
        </p:nvSpPr>
        <p:spPr/>
        <p:txBody>
          <a:bodyPr/>
          <a:lstStyle/>
          <a:p>
            <a:r>
              <a:rPr lang="en-US" dirty="0"/>
              <a:t>Societal Factors: Immigration</a:t>
            </a:r>
          </a:p>
        </p:txBody>
      </p:sp>
      <p:sp>
        <p:nvSpPr>
          <p:cNvPr id="3" name="Content Placeholder 2">
            <a:extLst>
              <a:ext uri="{FF2B5EF4-FFF2-40B4-BE49-F238E27FC236}">
                <a16:creationId xmlns:a16="http://schemas.microsoft.com/office/drawing/2014/main" id="{2B3793C8-9A4C-104B-B908-BB2D1CD06B46}"/>
              </a:ext>
            </a:extLst>
          </p:cNvPr>
          <p:cNvSpPr>
            <a:spLocks noGrp="1"/>
          </p:cNvSpPr>
          <p:nvPr>
            <p:ph idx="1"/>
          </p:nvPr>
        </p:nvSpPr>
        <p:spPr>
          <a:xfrm>
            <a:off x="2589212" y="1905000"/>
            <a:ext cx="8915400" cy="4242412"/>
          </a:xfrm>
        </p:spPr>
        <p:txBody>
          <a:bodyPr>
            <a:normAutofit/>
          </a:bodyPr>
          <a:lstStyle/>
          <a:p>
            <a:r>
              <a:rPr lang="en-US" dirty="0"/>
              <a:t>Several participants talked about immigration in positive ways:</a:t>
            </a:r>
          </a:p>
          <a:p>
            <a:pPr marL="857250" lvl="2" indent="0">
              <a:buNone/>
            </a:pPr>
            <a:r>
              <a:rPr lang="en-US" dirty="0"/>
              <a:t>PD5: “Arabs come here, South Americans, ... well, something that unifies all of us is Basque. Our children are all studying in Basque.”</a:t>
            </a:r>
          </a:p>
          <a:p>
            <a:r>
              <a:rPr lang="en-US" dirty="0"/>
              <a:t>PB2: learning Basque is not a problem for young immigrant children but poses challenges for adolescents.</a:t>
            </a:r>
          </a:p>
          <a:p>
            <a:r>
              <a:rPr lang="en-US" dirty="0"/>
              <a:t>Immigrants and the notion of “burden”:</a:t>
            </a:r>
          </a:p>
          <a:p>
            <a:pPr lvl="1"/>
            <a:r>
              <a:rPr lang="en-US" dirty="0"/>
              <a:t>PB3 felt that her children’s education was slowed down by the large number of immigrant children in the classroom, which she felt the system did not have sufficient resources to really help.</a:t>
            </a:r>
          </a:p>
          <a:p>
            <a:pPr lvl="1"/>
            <a:r>
              <a:rPr lang="en-US" dirty="0"/>
              <a:t>TA3 talked about Basque being an extra burden for immigrant children.</a:t>
            </a:r>
          </a:p>
          <a:p>
            <a:r>
              <a:rPr lang="en-US" dirty="0"/>
              <a:t>TA1 talked about the importance of making immigrants feel included: he encourages them to think of themselves as “Basque-Moroccan” or “Basque-Algerian” etc.</a:t>
            </a:r>
          </a:p>
        </p:txBody>
      </p:sp>
    </p:spTree>
    <p:extLst>
      <p:ext uri="{BB962C8B-B14F-4D97-AF65-F5344CB8AC3E}">
        <p14:creationId xmlns:p14="http://schemas.microsoft.com/office/powerpoint/2010/main" val="239713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E2634-2A15-774F-9902-22A2DD82DA4A}"/>
              </a:ext>
            </a:extLst>
          </p:cNvPr>
          <p:cNvSpPr>
            <a:spLocks noGrp="1"/>
          </p:cNvSpPr>
          <p:nvPr>
            <p:ph type="title"/>
          </p:nvPr>
        </p:nvSpPr>
        <p:spPr/>
        <p:txBody>
          <a:bodyPr/>
          <a:lstStyle/>
          <a:p>
            <a:r>
              <a:rPr lang="en-US" dirty="0"/>
              <a:t>Conclusions: Take-Aways for Cherokee</a:t>
            </a:r>
          </a:p>
        </p:txBody>
      </p:sp>
      <p:sp>
        <p:nvSpPr>
          <p:cNvPr id="3" name="Content Placeholder 2">
            <a:extLst>
              <a:ext uri="{FF2B5EF4-FFF2-40B4-BE49-F238E27FC236}">
                <a16:creationId xmlns:a16="http://schemas.microsoft.com/office/drawing/2014/main" id="{D3833561-1D8A-0A4E-97F0-73F137E6C110}"/>
              </a:ext>
            </a:extLst>
          </p:cNvPr>
          <p:cNvSpPr>
            <a:spLocks noGrp="1"/>
          </p:cNvSpPr>
          <p:nvPr>
            <p:ph idx="1"/>
          </p:nvPr>
        </p:nvSpPr>
        <p:spPr>
          <a:xfrm>
            <a:off x="2589212" y="1671638"/>
            <a:ext cx="8915400" cy="4557712"/>
          </a:xfrm>
        </p:spPr>
        <p:txBody>
          <a:bodyPr>
            <a:normAutofit fontScale="92500" lnSpcReduction="20000"/>
          </a:bodyPr>
          <a:lstStyle/>
          <a:p>
            <a:pPr>
              <a:buFont typeface="+mj-lt"/>
              <a:buAutoNum type="arabicPeriod"/>
            </a:pPr>
            <a:r>
              <a:rPr lang="en-US" dirty="0"/>
              <a:t>Even in a community in which the number of speakers of a minority language is rising, the minority language will face challenges:</a:t>
            </a:r>
          </a:p>
          <a:p>
            <a:pPr marL="800100" lvl="1" indent="-342900">
              <a:buFont typeface="+mj-lt"/>
              <a:buAutoNum type="alphaLcPeriod"/>
            </a:pPr>
            <a:r>
              <a:rPr lang="en-US" dirty="0"/>
              <a:t>children will gravitate toward the majority language in their social interactions</a:t>
            </a:r>
          </a:p>
          <a:p>
            <a:pPr marL="800100" lvl="1" indent="-342900">
              <a:buFont typeface="+mj-lt"/>
              <a:buAutoNum type="alphaLcPeriod"/>
            </a:pPr>
            <a:r>
              <a:rPr lang="en-US" dirty="0"/>
              <a:t>need for support from parents outside of school (home use/value, extracurriculars)</a:t>
            </a:r>
          </a:p>
          <a:p>
            <a:pPr marL="800100" lvl="1" indent="-342900">
              <a:buFont typeface="+mj-lt"/>
              <a:buAutoNum type="alphaLcPeriod"/>
            </a:pPr>
            <a:r>
              <a:rPr lang="en-US" dirty="0"/>
              <a:t>concern about the language being associated only with academics</a:t>
            </a:r>
          </a:p>
          <a:p>
            <a:pPr>
              <a:buFont typeface="+mj-lt"/>
              <a:buAutoNum type="arabicPeriod"/>
            </a:pPr>
            <a:r>
              <a:rPr lang="en-US" dirty="0"/>
              <a:t>Parents do not need to be speakers of the minority language themselves! But they must value it and reinforce its use.</a:t>
            </a:r>
          </a:p>
          <a:p>
            <a:pPr>
              <a:buFont typeface="+mj-lt"/>
              <a:buAutoNum type="arabicPeriod"/>
            </a:pPr>
            <a:r>
              <a:rPr lang="en-US" dirty="0"/>
              <a:t>Parents should not worry about their children learning the majority language. 4-5 hours per week in school is sufficient. (Though quality of teaching can be a concern.)</a:t>
            </a:r>
          </a:p>
          <a:p>
            <a:pPr>
              <a:buFont typeface="+mj-lt"/>
              <a:buAutoNum type="arabicPeriod"/>
            </a:pPr>
            <a:r>
              <a:rPr lang="en-US" dirty="0"/>
              <a:t>Tying the language to job access is a big motivator, </a:t>
            </a:r>
            <a:r>
              <a:rPr lang="en-US" b="1" dirty="0"/>
              <a:t>but</a:t>
            </a:r>
            <a:r>
              <a:rPr lang="en-US" dirty="0"/>
              <a:t>:</a:t>
            </a:r>
          </a:p>
          <a:p>
            <a:pPr marL="800100" lvl="1" indent="-342900">
              <a:buFont typeface="+mj-lt"/>
              <a:buAutoNum type="alphaLcPeriod"/>
            </a:pPr>
            <a:r>
              <a:rPr lang="en-US" dirty="0"/>
              <a:t>This will also create resistance/feeling of discrimination in some non-speakers</a:t>
            </a:r>
          </a:p>
          <a:p>
            <a:pPr marL="800100" lvl="1" indent="-342900">
              <a:buFont typeface="+mj-lt"/>
              <a:buAutoNum type="alphaLcPeriod"/>
            </a:pPr>
            <a:r>
              <a:rPr lang="en-US" dirty="0"/>
              <a:t>Also this is not sufficient to ensure everyday/informal use of the language</a:t>
            </a:r>
          </a:p>
          <a:p>
            <a:pPr>
              <a:buFont typeface="+mj-lt"/>
              <a:buAutoNum type="arabicPeriod"/>
            </a:pPr>
            <a:r>
              <a:rPr lang="en-US" dirty="0"/>
              <a:t>Immigration is not a big issue for Cherokee, but: make learning the language a priority for all members of the community.</a:t>
            </a:r>
          </a:p>
        </p:txBody>
      </p:sp>
    </p:spTree>
    <p:extLst>
      <p:ext uri="{BB962C8B-B14F-4D97-AF65-F5344CB8AC3E}">
        <p14:creationId xmlns:p14="http://schemas.microsoft.com/office/powerpoint/2010/main" val="26933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BF56138-E9F4-B64A-8B78-05A412AC92C0}"/>
              </a:ext>
            </a:extLst>
          </p:cNvPr>
          <p:cNvSpPr>
            <a:spLocks noGrp="1"/>
          </p:cNvSpPr>
          <p:nvPr>
            <p:ph idx="1"/>
          </p:nvPr>
        </p:nvSpPr>
        <p:spPr>
          <a:xfrm>
            <a:off x="2589212" y="990600"/>
            <a:ext cx="8915400" cy="4920622"/>
          </a:xfrm>
        </p:spPr>
        <p:txBody>
          <a:bodyPr>
            <a:normAutofit/>
          </a:bodyPr>
          <a:lstStyle/>
          <a:p>
            <a:pPr marL="0" indent="0" algn="ctr">
              <a:buNone/>
            </a:pPr>
            <a:r>
              <a:rPr lang="en-US" sz="3200" dirty="0"/>
              <a:t>Thank you!</a:t>
            </a:r>
          </a:p>
          <a:p>
            <a:pPr marL="0" indent="0" algn="ctr">
              <a:buNone/>
            </a:pPr>
            <a:r>
              <a:rPr lang="en-US" sz="3200" dirty="0"/>
              <a:t>¡</a:t>
            </a:r>
            <a:r>
              <a:rPr lang="en-US" sz="3200" dirty="0" err="1"/>
              <a:t>Muchas</a:t>
            </a:r>
            <a:r>
              <a:rPr lang="en-US" sz="3200" dirty="0"/>
              <a:t> gracias!</a:t>
            </a:r>
          </a:p>
          <a:p>
            <a:pPr marL="0" indent="0" algn="ctr">
              <a:buNone/>
            </a:pPr>
            <a:r>
              <a:rPr lang="en-US" sz="3200" dirty="0" err="1"/>
              <a:t>Eskerrik</a:t>
            </a:r>
            <a:r>
              <a:rPr lang="en-US" sz="3200" dirty="0"/>
              <a:t> </a:t>
            </a:r>
            <a:r>
              <a:rPr lang="en-US" sz="3200" dirty="0" err="1"/>
              <a:t>Asko</a:t>
            </a:r>
            <a:r>
              <a:rPr lang="en-US" sz="3200" dirty="0"/>
              <a:t>!</a:t>
            </a:r>
          </a:p>
          <a:p>
            <a:pPr marL="0" indent="0" algn="ctr">
              <a:buNone/>
            </a:pPr>
            <a:r>
              <a:rPr lang="en-US" sz="3200" dirty="0" err="1"/>
              <a:t>ᏍᎩ</a:t>
            </a:r>
            <a:r>
              <a:rPr lang="en-US" sz="3200" dirty="0"/>
              <a:t>!</a:t>
            </a:r>
          </a:p>
          <a:p>
            <a:pPr marL="0" indent="0" algn="ctr">
              <a:buNone/>
            </a:pPr>
            <a:endParaRPr lang="en-US" sz="1600" dirty="0"/>
          </a:p>
          <a:p>
            <a:pPr marL="0" indent="0" algn="ctr">
              <a:buNone/>
            </a:pPr>
            <a:r>
              <a:rPr lang="en-US" sz="1600" dirty="0"/>
              <a:t>I am grateful for support from the Pogue Senior Faculty fellowship from UNC-Chapel Hill, and to members of the </a:t>
            </a:r>
            <a:r>
              <a:rPr lang="en-US" sz="1600" dirty="0" err="1"/>
              <a:t>Hizkuntzalaritza</a:t>
            </a:r>
            <a:r>
              <a:rPr lang="en-US" sz="1600" dirty="0"/>
              <a:t> </a:t>
            </a:r>
            <a:r>
              <a:rPr lang="en-US" sz="1600" dirty="0" err="1"/>
              <a:t>Teorikoko</a:t>
            </a:r>
            <a:r>
              <a:rPr lang="en-US" sz="1600" dirty="0"/>
              <a:t> </a:t>
            </a:r>
            <a:r>
              <a:rPr lang="en-US" sz="1600" dirty="0" err="1"/>
              <a:t>Taldea</a:t>
            </a:r>
            <a:r>
              <a:rPr lang="en-US" sz="1600" dirty="0"/>
              <a:t> (</a:t>
            </a:r>
            <a:r>
              <a:rPr lang="en-US" sz="1600" dirty="0" err="1"/>
              <a:t>HiTT</a:t>
            </a:r>
            <a:r>
              <a:rPr lang="en-US" sz="1600" dirty="0"/>
              <a:t>) Theoretical Linguistics Group at University of the Basque Country, especially Myriam Uribe-</a:t>
            </a:r>
            <a:r>
              <a:rPr lang="en-US" sz="1600" dirty="0" err="1"/>
              <a:t>Etxebarria</a:t>
            </a:r>
            <a:r>
              <a:rPr lang="en-US" sz="1600" dirty="0"/>
              <a:t>, Javier </a:t>
            </a:r>
            <a:r>
              <a:rPr lang="en-US" sz="1600" dirty="0" err="1"/>
              <a:t>Ormazabal</a:t>
            </a:r>
            <a:r>
              <a:rPr lang="en-US" sz="1600" dirty="0"/>
              <a:t>, </a:t>
            </a:r>
            <a:r>
              <a:rPr lang="en-US" sz="1600" dirty="0" err="1"/>
              <a:t>Agustín</a:t>
            </a:r>
            <a:r>
              <a:rPr lang="en-US" sz="1600" dirty="0"/>
              <a:t> Vicente, </a:t>
            </a:r>
            <a:r>
              <a:rPr lang="en-US" sz="1600" dirty="0" err="1"/>
              <a:t>Beñat</a:t>
            </a:r>
            <a:r>
              <a:rPr lang="en-US" sz="1600" dirty="0"/>
              <a:t> </a:t>
            </a:r>
            <a:r>
              <a:rPr lang="en-US" sz="1600" dirty="0" err="1"/>
              <a:t>Garaio</a:t>
            </a:r>
            <a:r>
              <a:rPr lang="en-US" sz="1600" dirty="0"/>
              <a:t> and </a:t>
            </a:r>
            <a:r>
              <a:rPr lang="en-US" sz="1600" dirty="0" err="1"/>
              <a:t>Leire</a:t>
            </a:r>
            <a:r>
              <a:rPr lang="en-US" sz="1600" dirty="0"/>
              <a:t> Díaz de </a:t>
            </a:r>
            <a:r>
              <a:rPr lang="en-US" sz="1600" dirty="0" err="1"/>
              <a:t>Gereñu</a:t>
            </a:r>
            <a:endParaRPr lang="en-US" sz="1600" dirty="0"/>
          </a:p>
        </p:txBody>
      </p:sp>
      <p:pic>
        <p:nvPicPr>
          <p:cNvPr id="3" name="Picture 2">
            <a:extLst>
              <a:ext uri="{FF2B5EF4-FFF2-40B4-BE49-F238E27FC236}">
                <a16:creationId xmlns:a16="http://schemas.microsoft.com/office/drawing/2014/main" id="{92C99176-4C54-DD46-BFBF-9832AF898F88}"/>
              </a:ext>
            </a:extLst>
          </p:cNvPr>
          <p:cNvPicPr>
            <a:picLocks noChangeAspect="1"/>
          </p:cNvPicPr>
          <p:nvPr/>
        </p:nvPicPr>
        <p:blipFill>
          <a:blip r:embed="rId2"/>
          <a:stretch>
            <a:fillRect/>
          </a:stretch>
        </p:blipFill>
        <p:spPr>
          <a:xfrm>
            <a:off x="7814468" y="5226050"/>
            <a:ext cx="3517900" cy="1104900"/>
          </a:xfrm>
          <a:prstGeom prst="rect">
            <a:avLst/>
          </a:prstGeom>
        </p:spPr>
      </p:pic>
      <p:pic>
        <p:nvPicPr>
          <p:cNvPr id="5" name="Picture 4">
            <a:extLst>
              <a:ext uri="{FF2B5EF4-FFF2-40B4-BE49-F238E27FC236}">
                <a16:creationId xmlns:a16="http://schemas.microsoft.com/office/drawing/2014/main" id="{9B370AAB-8BEC-894A-BF1A-8DF46AC72738}"/>
              </a:ext>
            </a:extLst>
          </p:cNvPr>
          <p:cNvPicPr>
            <a:picLocks noChangeAspect="1"/>
          </p:cNvPicPr>
          <p:nvPr/>
        </p:nvPicPr>
        <p:blipFill>
          <a:blip r:embed="rId3"/>
          <a:stretch>
            <a:fillRect/>
          </a:stretch>
        </p:blipFill>
        <p:spPr>
          <a:xfrm>
            <a:off x="2309812" y="5549900"/>
            <a:ext cx="3606800" cy="457200"/>
          </a:xfrm>
          <a:prstGeom prst="rect">
            <a:avLst/>
          </a:prstGeom>
        </p:spPr>
      </p:pic>
      <p:pic>
        <p:nvPicPr>
          <p:cNvPr id="9" name="Picture 8">
            <a:extLst>
              <a:ext uri="{FF2B5EF4-FFF2-40B4-BE49-F238E27FC236}">
                <a16:creationId xmlns:a16="http://schemas.microsoft.com/office/drawing/2014/main" id="{9B8B6AD8-DF18-5047-A11B-01EA2728EA4F}"/>
              </a:ext>
            </a:extLst>
          </p:cNvPr>
          <p:cNvPicPr>
            <a:picLocks noChangeAspect="1"/>
          </p:cNvPicPr>
          <p:nvPr/>
        </p:nvPicPr>
        <p:blipFill>
          <a:blip r:embed="rId4"/>
          <a:stretch>
            <a:fillRect/>
          </a:stretch>
        </p:blipFill>
        <p:spPr>
          <a:xfrm>
            <a:off x="6141640" y="5226050"/>
            <a:ext cx="1447800" cy="1155700"/>
          </a:xfrm>
          <a:prstGeom prst="rect">
            <a:avLst/>
          </a:prstGeom>
        </p:spPr>
      </p:pic>
    </p:spTree>
    <p:extLst>
      <p:ext uri="{BB962C8B-B14F-4D97-AF65-F5344CB8AC3E}">
        <p14:creationId xmlns:p14="http://schemas.microsoft.com/office/powerpoint/2010/main" val="1235913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2B635-BD8C-6640-ADFD-005011FBE17A}"/>
              </a:ext>
            </a:extLst>
          </p:cNvPr>
          <p:cNvSpPr>
            <a:spLocks noGrp="1"/>
          </p:cNvSpPr>
          <p:nvPr>
            <p:ph type="title"/>
          </p:nvPr>
        </p:nvSpPr>
        <p:spPr/>
        <p:txBody>
          <a:bodyPr/>
          <a:lstStyle/>
          <a:p>
            <a:r>
              <a:rPr lang="en-US" dirty="0"/>
              <a:t>Bilingualism</a:t>
            </a:r>
          </a:p>
        </p:txBody>
      </p:sp>
      <p:sp>
        <p:nvSpPr>
          <p:cNvPr id="3" name="Content Placeholder 2">
            <a:extLst>
              <a:ext uri="{FF2B5EF4-FFF2-40B4-BE49-F238E27FC236}">
                <a16:creationId xmlns:a16="http://schemas.microsoft.com/office/drawing/2014/main" id="{B08EB94E-C61D-054A-9E77-C59E46965167}"/>
              </a:ext>
            </a:extLst>
          </p:cNvPr>
          <p:cNvSpPr>
            <a:spLocks noGrp="1"/>
          </p:cNvSpPr>
          <p:nvPr>
            <p:ph idx="1"/>
          </p:nvPr>
        </p:nvSpPr>
        <p:spPr/>
        <p:txBody>
          <a:bodyPr>
            <a:normAutofit/>
          </a:bodyPr>
          <a:lstStyle/>
          <a:p>
            <a:r>
              <a:rPr lang="en-US" dirty="0"/>
              <a:t>Parents and teachers generally see bilingualism as something positive.</a:t>
            </a:r>
          </a:p>
          <a:p>
            <a:r>
              <a:rPr lang="en-US" dirty="0"/>
              <a:t>TA2 makes an interesting observation about the ease of learning a 3</a:t>
            </a:r>
            <a:r>
              <a:rPr lang="en-US" baseline="30000" dirty="0"/>
              <a:t>rd</a:t>
            </a:r>
            <a:r>
              <a:rPr lang="en-US" dirty="0"/>
              <a:t> language compared to a 2</a:t>
            </a:r>
            <a:r>
              <a:rPr lang="en-US" baseline="30000" dirty="0"/>
              <a:t>nd</a:t>
            </a:r>
            <a:r>
              <a:rPr lang="en-US" dirty="0"/>
              <a:t>:</a:t>
            </a:r>
          </a:p>
          <a:p>
            <a:pPr marL="400050" lvl="1" indent="0">
              <a:buNone/>
            </a:pPr>
            <a:r>
              <a:rPr lang="en-US" dirty="0"/>
              <a:t>“Anyway what we’ve seen in model B is that sometimes, when the children are already accustomed to making the effort to learn Basque, if you require them to make the effort to learn English it doesn’t tax them as much. I mean, they do it well, they learn. Maybe if we compare model B students, who already have Basque and have to learn English, with model A which is just Spanish and a few short hours of English, in model B it’s less of an effort. So maybe model B has a slight advantage.”</a:t>
            </a:r>
          </a:p>
        </p:txBody>
      </p:sp>
    </p:spTree>
    <p:extLst>
      <p:ext uri="{BB962C8B-B14F-4D97-AF65-F5344CB8AC3E}">
        <p14:creationId xmlns:p14="http://schemas.microsoft.com/office/powerpoint/2010/main" val="393500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6FD77-B94D-7746-8229-5DCB4B87A0C0}"/>
              </a:ext>
            </a:extLst>
          </p:cNvPr>
          <p:cNvSpPr>
            <a:spLocks noGrp="1"/>
          </p:cNvSpPr>
          <p:nvPr>
            <p:ph type="title"/>
          </p:nvPr>
        </p:nvSpPr>
        <p:spPr/>
        <p:txBody>
          <a:bodyPr/>
          <a:lstStyle/>
          <a:p>
            <a:r>
              <a:rPr lang="en-US" dirty="0"/>
              <a:t>Language and Identity</a:t>
            </a:r>
          </a:p>
        </p:txBody>
      </p:sp>
      <p:sp>
        <p:nvSpPr>
          <p:cNvPr id="3" name="Content Placeholder 2">
            <a:extLst>
              <a:ext uri="{FF2B5EF4-FFF2-40B4-BE49-F238E27FC236}">
                <a16:creationId xmlns:a16="http://schemas.microsoft.com/office/drawing/2014/main" id="{02B722CC-B161-DB49-BD13-B72DD3EA1DB0}"/>
              </a:ext>
            </a:extLst>
          </p:cNvPr>
          <p:cNvSpPr>
            <a:spLocks noGrp="1"/>
          </p:cNvSpPr>
          <p:nvPr>
            <p:ph idx="1"/>
          </p:nvPr>
        </p:nvSpPr>
        <p:spPr/>
        <p:txBody>
          <a:bodyPr>
            <a:normAutofit lnSpcReduction="10000"/>
          </a:bodyPr>
          <a:lstStyle/>
          <a:p>
            <a:r>
              <a:rPr lang="en-US" dirty="0"/>
              <a:t>TB1: “For me it is a treasure, it’s culture, it’s something I have and I have to teach it and I have to use it. So for me it’s a treasure.”</a:t>
            </a:r>
          </a:p>
          <a:p>
            <a:r>
              <a:rPr lang="en-US" dirty="0"/>
              <a:t>TB2: “I think that language forms part of our identity, but the fact of knowing Basque or not doesn’t change us into different people. Look, oddly enough, when I finished my university studies, where very few people knew Basque, I already had a pretty good level of Basque. At that time I was, in certain circles, like ’the Basque.’ And, oddly, ... at other times of my life because I argued in favor of both Basque and Spanish, I was branded a ‘fascist.,’ ... or let’s say very pro-Spanish. When in reality I don’t consider myself either pro-Spanish or pro-Basque. ... I saw myself classified in these two ways at different moments of my life because I used one language or another, when really I was the same person.... For me knowing Basque forms part of my identity, but I don’t become someone more or less important for the fact of knowing it.”</a:t>
            </a:r>
          </a:p>
          <a:p>
            <a:pPr marL="0" indent="0">
              <a:buNone/>
            </a:pPr>
            <a:endParaRPr lang="en-US" dirty="0"/>
          </a:p>
        </p:txBody>
      </p:sp>
    </p:spTree>
    <p:extLst>
      <p:ext uri="{BB962C8B-B14F-4D97-AF65-F5344CB8AC3E}">
        <p14:creationId xmlns:p14="http://schemas.microsoft.com/office/powerpoint/2010/main" val="297972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F1388-1270-224F-AFDA-DFF65D099481}"/>
              </a:ext>
            </a:extLst>
          </p:cNvPr>
          <p:cNvSpPr>
            <a:spLocks noGrp="1"/>
          </p:cNvSpPr>
          <p:nvPr>
            <p:ph type="title"/>
          </p:nvPr>
        </p:nvSpPr>
        <p:spPr/>
        <p:txBody>
          <a:bodyPr/>
          <a:lstStyle/>
          <a:p>
            <a:r>
              <a:rPr lang="en-US" dirty="0"/>
              <a:t>Language and Identity</a:t>
            </a:r>
          </a:p>
        </p:txBody>
      </p:sp>
      <p:sp>
        <p:nvSpPr>
          <p:cNvPr id="3" name="Content Placeholder 2">
            <a:extLst>
              <a:ext uri="{FF2B5EF4-FFF2-40B4-BE49-F238E27FC236}">
                <a16:creationId xmlns:a16="http://schemas.microsoft.com/office/drawing/2014/main" id="{E4B329E1-A719-3244-A46B-DBC2120643BF}"/>
              </a:ext>
            </a:extLst>
          </p:cNvPr>
          <p:cNvSpPr>
            <a:spLocks noGrp="1"/>
          </p:cNvSpPr>
          <p:nvPr>
            <p:ph idx="1"/>
          </p:nvPr>
        </p:nvSpPr>
        <p:spPr/>
        <p:txBody>
          <a:bodyPr/>
          <a:lstStyle/>
          <a:p>
            <a:r>
              <a:rPr lang="en-US" dirty="0"/>
              <a:t>How do your students feel about the relationship between language and identity?</a:t>
            </a:r>
          </a:p>
          <a:p>
            <a:pPr marL="400050" lvl="1" indent="0">
              <a:buNone/>
            </a:pPr>
            <a:r>
              <a:rPr lang="en-US" dirty="0"/>
              <a:t>TA1: “How do they feel? Good question. I’d like to know! Because many of them don’t feel... many don’t know where they are, they don’t know if they’re Spanish or if they’re Moroccan, or Algerian or Pakistani, or … because they’re from here, but the locals here treat them like foreigners. And when they return to their homes or to their countries of origin, the people there treat them like foreigners too. Because they’re not from there. So they have a problem of identity. For that reason I like to tell them they’re Basque-whatever [Basque-Moroccan, Basque-Algerian, etc.]. To give them an environment. I don’t know.”</a:t>
            </a:r>
          </a:p>
          <a:p>
            <a:endParaRPr lang="en-US" dirty="0"/>
          </a:p>
        </p:txBody>
      </p:sp>
    </p:spTree>
    <p:extLst>
      <p:ext uri="{BB962C8B-B14F-4D97-AF65-F5344CB8AC3E}">
        <p14:creationId xmlns:p14="http://schemas.microsoft.com/office/powerpoint/2010/main" val="319028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F5FC0-B129-F24D-AB44-FA47CD88F930}"/>
              </a:ext>
            </a:extLst>
          </p:cNvPr>
          <p:cNvSpPr>
            <a:spLocks noGrp="1"/>
          </p:cNvSpPr>
          <p:nvPr>
            <p:ph type="title"/>
          </p:nvPr>
        </p:nvSpPr>
        <p:spPr/>
        <p:txBody>
          <a:bodyPr/>
          <a:lstStyle/>
          <a:p>
            <a:r>
              <a:rPr lang="en-US" dirty="0"/>
              <a:t>Immigration and Public vs. Semi-Private</a:t>
            </a:r>
          </a:p>
        </p:txBody>
      </p:sp>
      <p:sp>
        <p:nvSpPr>
          <p:cNvPr id="3" name="Content Placeholder 2">
            <a:extLst>
              <a:ext uri="{FF2B5EF4-FFF2-40B4-BE49-F238E27FC236}">
                <a16:creationId xmlns:a16="http://schemas.microsoft.com/office/drawing/2014/main" id="{F7490E0D-ED51-9D42-915C-D614D6223113}"/>
              </a:ext>
            </a:extLst>
          </p:cNvPr>
          <p:cNvSpPr>
            <a:spLocks noGrp="1"/>
          </p:cNvSpPr>
          <p:nvPr>
            <p:ph idx="1"/>
          </p:nvPr>
        </p:nvSpPr>
        <p:spPr>
          <a:xfrm>
            <a:off x="2589212" y="1904999"/>
            <a:ext cx="8915400" cy="4233041"/>
          </a:xfrm>
        </p:spPr>
        <p:txBody>
          <a:bodyPr>
            <a:normAutofit fontScale="92500" lnSpcReduction="10000"/>
          </a:bodyPr>
          <a:lstStyle/>
          <a:p>
            <a:r>
              <a:rPr lang="en-US" dirty="0"/>
              <a:t>TB1 feels that the semi-private schools are weakening Basque because parents are now sending their kids to these schools out of fear of immigration in the public schools, but these schools tend to emphasize English more than Basque.</a:t>
            </a:r>
          </a:p>
          <a:p>
            <a:r>
              <a:rPr lang="en-US" dirty="0"/>
              <a:t>“So I think it’s losing power, public education is, because of [people’s fear of immigration], which shouldn’t be the case. And so they’re coming to private schools like this one, and [Basque] is losing a lot of strength. .... Because in [the semi-private schools] they give a lot of importance to English, for example. Not as much to Basque. So many families, because of the issue of immigration, take their kids to private schools instead of enrolling them in public schools. And this is a shift that’s only happening recently. So it’s interesting to see how things are changing here. Because before, 20 years ago, when my parents enrolled me, my father didn’t know Basque but I went to an </a:t>
            </a:r>
            <a:r>
              <a:rPr lang="en-US" dirty="0" err="1"/>
              <a:t>ikastola</a:t>
            </a:r>
            <a:r>
              <a:rPr lang="en-US" dirty="0"/>
              <a:t>, and it was like, “come on, you have to do Basque, everyone is doing Basque,” and the </a:t>
            </a:r>
            <a:r>
              <a:rPr lang="en-US" dirty="0" err="1"/>
              <a:t>ikastolas</a:t>
            </a:r>
            <a:r>
              <a:rPr lang="en-US" dirty="0"/>
              <a:t> gained a lot of strength. And now the private schools are gaining strength because of immigration. You know what I mean? So, I don’t know what will happen... Well, they come here because of that... maybe because of that </a:t>
            </a:r>
            <a:r>
              <a:rPr lang="en-US" b="1" dirty="0"/>
              <a:t>fear</a:t>
            </a:r>
            <a:r>
              <a:rPr lang="en-US" dirty="0"/>
              <a:t>, I don’t know how to say it, [fear] of </a:t>
            </a:r>
            <a:r>
              <a:rPr lang="en-US" b="1" dirty="0"/>
              <a:t>immigration</a:t>
            </a:r>
            <a:r>
              <a:rPr lang="en-US" dirty="0"/>
              <a:t>.”</a:t>
            </a:r>
          </a:p>
          <a:p>
            <a:endParaRPr lang="en-US" dirty="0"/>
          </a:p>
          <a:p>
            <a:endParaRPr lang="en-US" dirty="0"/>
          </a:p>
        </p:txBody>
      </p:sp>
    </p:spTree>
    <p:extLst>
      <p:ext uri="{BB962C8B-B14F-4D97-AF65-F5344CB8AC3E}">
        <p14:creationId xmlns:p14="http://schemas.microsoft.com/office/powerpoint/2010/main" val="304362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4871C-2C6C-6A4E-94E3-0F2499CEF5CD}"/>
              </a:ext>
            </a:extLst>
          </p:cNvPr>
          <p:cNvSpPr>
            <a:spLocks noGrp="1"/>
          </p:cNvSpPr>
          <p:nvPr>
            <p:ph type="title"/>
          </p:nvPr>
        </p:nvSpPr>
        <p:spPr/>
        <p:txBody>
          <a:bodyPr/>
          <a:lstStyle/>
          <a:p>
            <a:r>
              <a:rPr lang="en-US"/>
              <a:t>Background: Language</a:t>
            </a:r>
          </a:p>
        </p:txBody>
      </p:sp>
      <p:sp>
        <p:nvSpPr>
          <p:cNvPr id="3" name="Content Placeholder 2">
            <a:extLst>
              <a:ext uri="{FF2B5EF4-FFF2-40B4-BE49-F238E27FC236}">
                <a16:creationId xmlns:a16="http://schemas.microsoft.com/office/drawing/2014/main" id="{C3A43D3A-C43C-884B-889B-708E8106F281}"/>
              </a:ext>
            </a:extLst>
          </p:cNvPr>
          <p:cNvSpPr>
            <a:spLocks noGrp="1"/>
          </p:cNvSpPr>
          <p:nvPr>
            <p:ph idx="1"/>
          </p:nvPr>
        </p:nvSpPr>
        <p:spPr/>
        <p:txBody>
          <a:bodyPr/>
          <a:lstStyle/>
          <a:p>
            <a:r>
              <a:rPr lang="en-US"/>
              <a:t>Basque is a minority language (isolate) spoken in the Basque Country (Northern Spain/Southwestern France)</a:t>
            </a:r>
          </a:p>
          <a:p>
            <a:pPr marL="457200" lvl="1" indent="0">
              <a:buNone/>
            </a:pPr>
            <a:endParaRPr lang="en-US"/>
          </a:p>
        </p:txBody>
      </p:sp>
      <p:pic>
        <p:nvPicPr>
          <p:cNvPr id="7" name="Picture 6">
            <a:extLst>
              <a:ext uri="{FF2B5EF4-FFF2-40B4-BE49-F238E27FC236}">
                <a16:creationId xmlns:a16="http://schemas.microsoft.com/office/drawing/2014/main" id="{FA277E8B-3C5E-224A-9C1E-EBC7C98D2A11}"/>
              </a:ext>
            </a:extLst>
          </p:cNvPr>
          <p:cNvPicPr>
            <a:picLocks noChangeAspect="1"/>
          </p:cNvPicPr>
          <p:nvPr/>
        </p:nvPicPr>
        <p:blipFill>
          <a:blip r:embed="rId2"/>
          <a:stretch>
            <a:fillRect/>
          </a:stretch>
        </p:blipFill>
        <p:spPr>
          <a:xfrm>
            <a:off x="8428534" y="2942018"/>
            <a:ext cx="2965699" cy="2505205"/>
          </a:xfrm>
          <a:prstGeom prst="rect">
            <a:avLst/>
          </a:prstGeom>
        </p:spPr>
      </p:pic>
      <p:sp>
        <p:nvSpPr>
          <p:cNvPr id="8" name="Rectangle 7">
            <a:extLst>
              <a:ext uri="{FF2B5EF4-FFF2-40B4-BE49-F238E27FC236}">
                <a16:creationId xmlns:a16="http://schemas.microsoft.com/office/drawing/2014/main" id="{F6CE0132-10A2-9E40-BA1F-96D51F35D7C6}"/>
              </a:ext>
            </a:extLst>
          </p:cNvPr>
          <p:cNvSpPr/>
          <p:nvPr/>
        </p:nvSpPr>
        <p:spPr>
          <a:xfrm>
            <a:off x="8112696" y="5963253"/>
            <a:ext cx="3747609" cy="584775"/>
          </a:xfrm>
          <a:prstGeom prst="rect">
            <a:avLst/>
          </a:prstGeom>
        </p:spPr>
        <p:txBody>
          <a:bodyPr wrap="square">
            <a:spAutoFit/>
          </a:bodyPr>
          <a:lstStyle/>
          <a:p>
            <a:r>
              <a:rPr lang="en-US" sz="800"/>
              <a:t>By Unai Fdz. de Betoño, based on User:Theklan - http://commons.wikimedia.org/wiki/Image:Euskal_Herriko_mapa_koloreztatua.png, CC BY-SA 3.0, https://commons.wikimedia.org/w/index.php?curid=5019680</a:t>
            </a:r>
          </a:p>
        </p:txBody>
      </p:sp>
      <p:sp>
        <p:nvSpPr>
          <p:cNvPr id="9" name="TextBox 8">
            <a:extLst>
              <a:ext uri="{FF2B5EF4-FFF2-40B4-BE49-F238E27FC236}">
                <a16:creationId xmlns:a16="http://schemas.microsoft.com/office/drawing/2014/main" id="{C15888C9-F08C-6B4E-A495-C7E74E652200}"/>
              </a:ext>
            </a:extLst>
          </p:cNvPr>
          <p:cNvSpPr txBox="1"/>
          <p:nvPr/>
        </p:nvSpPr>
        <p:spPr>
          <a:xfrm>
            <a:off x="5809135" y="4138969"/>
            <a:ext cx="2509020" cy="646331"/>
          </a:xfrm>
          <a:prstGeom prst="rect">
            <a:avLst/>
          </a:prstGeom>
          <a:noFill/>
        </p:spPr>
        <p:txBody>
          <a:bodyPr wrap="none" rtlCol="0">
            <a:spAutoFit/>
          </a:bodyPr>
          <a:lstStyle/>
          <a:p>
            <a:r>
              <a:rPr lang="en-US"/>
              <a:t>Basque Autonomous</a:t>
            </a:r>
          </a:p>
          <a:p>
            <a:r>
              <a:rPr lang="en-US"/>
              <a:t>Community</a:t>
            </a:r>
          </a:p>
        </p:txBody>
      </p:sp>
      <p:sp>
        <p:nvSpPr>
          <p:cNvPr id="10" name="Oval 9">
            <a:extLst>
              <a:ext uri="{FF2B5EF4-FFF2-40B4-BE49-F238E27FC236}">
                <a16:creationId xmlns:a16="http://schemas.microsoft.com/office/drawing/2014/main" id="{5B62B20D-71B2-3B4C-A38E-71B7009CF6B0}"/>
              </a:ext>
            </a:extLst>
          </p:cNvPr>
          <p:cNvSpPr/>
          <p:nvPr/>
        </p:nvSpPr>
        <p:spPr>
          <a:xfrm>
            <a:off x="8428534" y="2942018"/>
            <a:ext cx="1708450" cy="1520117"/>
          </a:xfrm>
          <a:prstGeom prst="ellipse">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3A54DF97-C469-4540-9A52-6D46EF8B0870}"/>
              </a:ext>
            </a:extLst>
          </p:cNvPr>
          <p:cNvCxnSpPr/>
          <p:nvPr/>
        </p:nvCxnSpPr>
        <p:spPr>
          <a:xfrm flipV="1">
            <a:off x="7481576" y="3772514"/>
            <a:ext cx="836579" cy="345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E6B4CD3-3C6B-694C-9A84-BC6143F1B58E}"/>
              </a:ext>
            </a:extLst>
          </p:cNvPr>
          <p:cNvPicPr>
            <a:picLocks noChangeAspect="1"/>
          </p:cNvPicPr>
          <p:nvPr/>
        </p:nvPicPr>
        <p:blipFill>
          <a:blip r:embed="rId3"/>
          <a:stretch>
            <a:fillRect/>
          </a:stretch>
        </p:blipFill>
        <p:spPr>
          <a:xfrm>
            <a:off x="1678305" y="3137852"/>
            <a:ext cx="3830568" cy="2648564"/>
          </a:xfrm>
          <a:prstGeom prst="rect">
            <a:avLst/>
          </a:prstGeom>
        </p:spPr>
      </p:pic>
    </p:spTree>
    <p:extLst>
      <p:ext uri="{BB962C8B-B14F-4D97-AF65-F5344CB8AC3E}">
        <p14:creationId xmlns:p14="http://schemas.microsoft.com/office/powerpoint/2010/main" val="36145301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B3AA-8A19-6A41-B96E-EF69F0340DA1}"/>
              </a:ext>
            </a:extLst>
          </p:cNvPr>
          <p:cNvSpPr>
            <a:spLocks noGrp="1"/>
          </p:cNvSpPr>
          <p:nvPr>
            <p:ph type="title"/>
          </p:nvPr>
        </p:nvSpPr>
        <p:spPr/>
        <p:txBody>
          <a:bodyPr/>
          <a:lstStyle/>
          <a:p>
            <a:r>
              <a:rPr lang="en-US" dirty="0"/>
              <a:t>Immigration and Public vs. Semi-Private</a:t>
            </a:r>
          </a:p>
        </p:txBody>
      </p:sp>
      <p:sp>
        <p:nvSpPr>
          <p:cNvPr id="3" name="Content Placeholder 2">
            <a:extLst>
              <a:ext uri="{FF2B5EF4-FFF2-40B4-BE49-F238E27FC236}">
                <a16:creationId xmlns:a16="http://schemas.microsoft.com/office/drawing/2014/main" id="{9C5CD218-E3FF-A546-BEA5-E21A418163A6}"/>
              </a:ext>
            </a:extLst>
          </p:cNvPr>
          <p:cNvSpPr>
            <a:spLocks noGrp="1"/>
          </p:cNvSpPr>
          <p:nvPr>
            <p:ph idx="1"/>
          </p:nvPr>
        </p:nvSpPr>
        <p:spPr>
          <a:xfrm>
            <a:off x="2589212" y="1905000"/>
            <a:ext cx="8915400" cy="4264572"/>
          </a:xfrm>
        </p:spPr>
        <p:txBody>
          <a:bodyPr>
            <a:normAutofit fontScale="92500" lnSpcReduction="10000"/>
          </a:bodyPr>
          <a:lstStyle/>
          <a:p>
            <a:r>
              <a:rPr lang="en-US" dirty="0"/>
              <a:t>TB2 is strongly critical of the semi-private schools, which take state funds but allow upper middle-class, educated parents to choose an upper middle-class environment for their children, and burden the public schools with a larger proportion of immigrant, lower-class students.</a:t>
            </a:r>
          </a:p>
          <a:p>
            <a:r>
              <a:rPr lang="en-US" dirty="0"/>
              <a:t>“It’s not the same as in a school where a large majority of the families of the children enrolled are people with university degrees, who have a high level of culture, who have a high socio-economic status, who can attend to their children---I don’t mean helping them with homework, but taking them to extra classes or tutoring if they’re struggling, for example. Or even taking them to the theater, to films, to go skating, to camps... [In the public schools] a high percentage of the students’ families, their main worry is eating and surviving from day to day, so then [the parents] can’t be bothered with lots of things because they’re focused on working three jobs in order to let their kids get ahead, etc., etc. And so, for sure, the situations for students today in a private school and a public school are very distinct. The groups [of students] are very different. For that reason I’m strongly against the semi-private schools.”</a:t>
            </a:r>
          </a:p>
          <a:p>
            <a:endParaRPr lang="en-US" dirty="0"/>
          </a:p>
        </p:txBody>
      </p:sp>
    </p:spTree>
    <p:extLst>
      <p:ext uri="{BB962C8B-B14F-4D97-AF65-F5344CB8AC3E}">
        <p14:creationId xmlns:p14="http://schemas.microsoft.com/office/powerpoint/2010/main" val="1277201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F7426-DF06-1A40-B201-B42822F284BA}"/>
              </a:ext>
            </a:extLst>
          </p:cNvPr>
          <p:cNvSpPr>
            <a:spLocks noGrp="1"/>
          </p:cNvSpPr>
          <p:nvPr>
            <p:ph type="title"/>
          </p:nvPr>
        </p:nvSpPr>
        <p:spPr/>
        <p:txBody>
          <a:bodyPr/>
          <a:lstStyle/>
          <a:p>
            <a:r>
              <a:rPr lang="en-US" dirty="0"/>
              <a:t>Parents: Questions</a:t>
            </a:r>
          </a:p>
        </p:txBody>
      </p:sp>
      <p:sp>
        <p:nvSpPr>
          <p:cNvPr id="3" name="Content Placeholder 2">
            <a:extLst>
              <a:ext uri="{FF2B5EF4-FFF2-40B4-BE49-F238E27FC236}">
                <a16:creationId xmlns:a16="http://schemas.microsoft.com/office/drawing/2014/main" id="{AFEFEE84-18E9-DB42-AD39-E0845E7A6245}"/>
              </a:ext>
            </a:extLst>
          </p:cNvPr>
          <p:cNvSpPr>
            <a:spLocks noGrp="1"/>
          </p:cNvSpPr>
          <p:nvPr>
            <p:ph idx="1"/>
          </p:nvPr>
        </p:nvSpPr>
        <p:spPr/>
        <p:txBody>
          <a:bodyPr>
            <a:normAutofit fontScale="92500" lnSpcReduction="10000"/>
          </a:bodyPr>
          <a:lstStyle/>
          <a:p>
            <a:r>
              <a:rPr lang="en-US" dirty="0"/>
              <a:t>Why they chose to enroll their child in the school they did, and whether their choice was more related to model or other features (proximity, etc.)</a:t>
            </a:r>
          </a:p>
          <a:p>
            <a:r>
              <a:rPr lang="en-US" dirty="0"/>
              <a:t>How they felt about the quantity and quality of their child’s instruction in Basque and Spanish</a:t>
            </a:r>
          </a:p>
          <a:p>
            <a:r>
              <a:rPr lang="en-US" dirty="0"/>
              <a:t>Which language(s) their child prefers, and what their child’s friends speak</a:t>
            </a:r>
          </a:p>
          <a:p>
            <a:r>
              <a:rPr lang="en-US" dirty="0"/>
              <a:t>Which language(s) would be important for their child’s future work opportunities</a:t>
            </a:r>
          </a:p>
          <a:p>
            <a:r>
              <a:rPr lang="en-US" dirty="0"/>
              <a:t>Whether their own opinions about languages had been influenced by their child’s school</a:t>
            </a:r>
          </a:p>
          <a:p>
            <a:r>
              <a:rPr lang="en-US" dirty="0"/>
              <a:t>How they felt about bilingualism and language loss</a:t>
            </a:r>
          </a:p>
          <a:p>
            <a:r>
              <a:rPr lang="en-US" dirty="0"/>
              <a:t>How they felt about the current level of institutional support for Basque</a:t>
            </a:r>
          </a:p>
          <a:p>
            <a:r>
              <a:rPr lang="en-US" dirty="0"/>
              <a:t>I did not ask about immigration but many participants brought it up.</a:t>
            </a:r>
          </a:p>
        </p:txBody>
      </p:sp>
    </p:spTree>
    <p:extLst>
      <p:ext uri="{BB962C8B-B14F-4D97-AF65-F5344CB8AC3E}">
        <p14:creationId xmlns:p14="http://schemas.microsoft.com/office/powerpoint/2010/main" val="96394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68F3-FCFB-EE47-9F2E-92EFE4011299}"/>
              </a:ext>
            </a:extLst>
          </p:cNvPr>
          <p:cNvSpPr>
            <a:spLocks noGrp="1"/>
          </p:cNvSpPr>
          <p:nvPr>
            <p:ph type="title"/>
          </p:nvPr>
        </p:nvSpPr>
        <p:spPr/>
        <p:txBody>
          <a:bodyPr/>
          <a:lstStyle/>
          <a:p>
            <a:r>
              <a:rPr lang="en-US"/>
              <a:t>Background: History</a:t>
            </a:r>
          </a:p>
        </p:txBody>
      </p:sp>
      <p:sp>
        <p:nvSpPr>
          <p:cNvPr id="3" name="Content Placeholder 2">
            <a:extLst>
              <a:ext uri="{FF2B5EF4-FFF2-40B4-BE49-F238E27FC236}">
                <a16:creationId xmlns:a16="http://schemas.microsoft.com/office/drawing/2014/main" id="{F4490B53-2FF0-0147-A5BE-BBFAED1420FF}"/>
              </a:ext>
            </a:extLst>
          </p:cNvPr>
          <p:cNvSpPr>
            <a:spLocks noGrp="1"/>
          </p:cNvSpPr>
          <p:nvPr>
            <p:ph idx="1"/>
          </p:nvPr>
        </p:nvSpPr>
        <p:spPr>
          <a:xfrm>
            <a:off x="2589212" y="2133600"/>
            <a:ext cx="8915400" cy="4013200"/>
          </a:xfrm>
        </p:spPr>
        <p:txBody>
          <a:bodyPr>
            <a:normAutofit fontScale="92500" lnSpcReduction="10000"/>
          </a:bodyPr>
          <a:lstStyle/>
          <a:p>
            <a:r>
              <a:rPr lang="en-US" dirty="0"/>
              <a:t>Basque was prohibited during the Franco regime (1939-1975)</a:t>
            </a:r>
          </a:p>
          <a:p>
            <a:r>
              <a:rPr lang="en-US" dirty="0"/>
              <a:t>In 1900, 83% of the Basque population were Basque speakers; by 1975 only 24% were (</a:t>
            </a:r>
            <a:r>
              <a:rPr lang="en-US" dirty="0" err="1"/>
              <a:t>Lasagabaster</a:t>
            </a:r>
            <a:r>
              <a:rPr lang="en-US" dirty="0"/>
              <a:t>, 2001)</a:t>
            </a:r>
          </a:p>
          <a:p>
            <a:r>
              <a:rPr lang="en-US" dirty="0"/>
              <a:t>In 1978 Basque was given co-official status with Spanish</a:t>
            </a:r>
          </a:p>
          <a:p>
            <a:r>
              <a:rPr lang="en-US" dirty="0"/>
              <a:t>1982: </a:t>
            </a:r>
            <a:r>
              <a:rPr lang="en-US" i="1" dirty="0"/>
              <a:t>Basic Law</a:t>
            </a:r>
            <a:r>
              <a:rPr lang="en-US" dirty="0"/>
              <a:t> </a:t>
            </a:r>
            <a:r>
              <a:rPr lang="en-US" i="1" dirty="0"/>
              <a:t>on the Standardization of the Basque Language </a:t>
            </a:r>
          </a:p>
          <a:p>
            <a:pPr lvl="1"/>
            <a:r>
              <a:rPr lang="en-US" dirty="0"/>
              <a:t>Every student has the right to be taught in Basque and Spanish</a:t>
            </a:r>
          </a:p>
          <a:p>
            <a:r>
              <a:rPr lang="en-US" dirty="0"/>
              <a:t>Three school models:</a:t>
            </a:r>
          </a:p>
          <a:p>
            <a:pPr lvl="1"/>
            <a:r>
              <a:rPr lang="en-US" b="1" dirty="0"/>
              <a:t>Model A</a:t>
            </a:r>
            <a:r>
              <a:rPr lang="en-US" dirty="0"/>
              <a:t>: Vehicular language is </a:t>
            </a:r>
            <a:r>
              <a:rPr lang="en-US" b="1" dirty="0"/>
              <a:t>Spanish</a:t>
            </a:r>
            <a:r>
              <a:rPr lang="en-US" dirty="0"/>
              <a:t>; Basque taught as subject</a:t>
            </a:r>
          </a:p>
          <a:p>
            <a:pPr lvl="1"/>
            <a:r>
              <a:rPr lang="en-US" b="1" dirty="0"/>
              <a:t>Model B</a:t>
            </a:r>
            <a:r>
              <a:rPr lang="en-US" dirty="0"/>
              <a:t>: Vehicular language is both Spanish and Basque (</a:t>
            </a:r>
            <a:r>
              <a:rPr lang="en-US" b="1" dirty="0"/>
              <a:t>mixed</a:t>
            </a:r>
            <a:r>
              <a:rPr lang="en-US" dirty="0"/>
              <a:t>)</a:t>
            </a:r>
          </a:p>
          <a:p>
            <a:pPr lvl="1"/>
            <a:r>
              <a:rPr lang="en-US" b="1" dirty="0"/>
              <a:t>Model D</a:t>
            </a:r>
            <a:r>
              <a:rPr lang="en-US" dirty="0"/>
              <a:t>: Vehicular language is </a:t>
            </a:r>
            <a:r>
              <a:rPr lang="en-US" b="1" dirty="0"/>
              <a:t>Basque</a:t>
            </a:r>
            <a:r>
              <a:rPr lang="en-US" dirty="0"/>
              <a:t>; Spanish taught as subject</a:t>
            </a:r>
          </a:p>
          <a:p>
            <a:r>
              <a:rPr lang="en-US" dirty="0"/>
              <a:t>Model D schools grew out of </a:t>
            </a:r>
            <a:r>
              <a:rPr lang="en-US" i="1" dirty="0" err="1"/>
              <a:t>Ikastolak</a:t>
            </a:r>
            <a:r>
              <a:rPr lang="en-US" dirty="0"/>
              <a:t>, which had operated in secret during the Franco era</a:t>
            </a:r>
          </a:p>
          <a:p>
            <a:endParaRPr lang="en-US" dirty="0"/>
          </a:p>
        </p:txBody>
      </p:sp>
    </p:spTree>
    <p:extLst>
      <p:ext uri="{BB962C8B-B14F-4D97-AF65-F5344CB8AC3E}">
        <p14:creationId xmlns:p14="http://schemas.microsoft.com/office/powerpoint/2010/main" val="9579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81FF-686D-854D-8D52-423021A86113}"/>
              </a:ext>
            </a:extLst>
          </p:cNvPr>
          <p:cNvSpPr>
            <a:spLocks noGrp="1"/>
          </p:cNvSpPr>
          <p:nvPr>
            <p:ph type="title"/>
          </p:nvPr>
        </p:nvSpPr>
        <p:spPr/>
        <p:txBody>
          <a:bodyPr/>
          <a:lstStyle/>
          <a:p>
            <a:r>
              <a:rPr lang="en-US" dirty="0"/>
              <a:t>Current Status: Language</a:t>
            </a:r>
          </a:p>
        </p:txBody>
      </p:sp>
      <p:sp>
        <p:nvSpPr>
          <p:cNvPr id="3" name="Content Placeholder 2">
            <a:extLst>
              <a:ext uri="{FF2B5EF4-FFF2-40B4-BE49-F238E27FC236}">
                <a16:creationId xmlns:a16="http://schemas.microsoft.com/office/drawing/2014/main" id="{D8DB87FA-30D9-AC42-AE60-EC4914F0794A}"/>
              </a:ext>
            </a:extLst>
          </p:cNvPr>
          <p:cNvSpPr>
            <a:spLocks noGrp="1"/>
          </p:cNvSpPr>
          <p:nvPr>
            <p:ph idx="1"/>
          </p:nvPr>
        </p:nvSpPr>
        <p:spPr/>
        <p:txBody>
          <a:bodyPr/>
          <a:lstStyle/>
          <a:p>
            <a:r>
              <a:rPr lang="en-US"/>
              <a:t>Basque is spoken by 631,000 people (33.9%) within the Basque Autonomous Community (BAC) (6</a:t>
            </a:r>
            <a:r>
              <a:rPr lang="en-US" baseline="30000"/>
              <a:t>th</a:t>
            </a:r>
            <a:r>
              <a:rPr lang="en-US"/>
              <a:t> Sociolinguistic Survey, 2016)</a:t>
            </a:r>
          </a:p>
          <a:p>
            <a:endParaRPr lang="en-US"/>
          </a:p>
        </p:txBody>
      </p:sp>
      <p:pic>
        <p:nvPicPr>
          <p:cNvPr id="4" name="Picture 3">
            <a:extLst>
              <a:ext uri="{FF2B5EF4-FFF2-40B4-BE49-F238E27FC236}">
                <a16:creationId xmlns:a16="http://schemas.microsoft.com/office/drawing/2014/main" id="{22B3D801-DDEE-374C-A320-0CAF99A5087B}"/>
              </a:ext>
            </a:extLst>
          </p:cNvPr>
          <p:cNvPicPr>
            <a:picLocks noChangeAspect="1"/>
          </p:cNvPicPr>
          <p:nvPr/>
        </p:nvPicPr>
        <p:blipFill>
          <a:blip r:embed="rId2"/>
          <a:stretch>
            <a:fillRect/>
          </a:stretch>
        </p:blipFill>
        <p:spPr>
          <a:xfrm>
            <a:off x="3979761" y="3085330"/>
            <a:ext cx="5590124" cy="2874317"/>
          </a:xfrm>
          <a:prstGeom prst="rect">
            <a:avLst/>
          </a:prstGeom>
        </p:spPr>
      </p:pic>
      <p:sp>
        <p:nvSpPr>
          <p:cNvPr id="5" name="TextBox 4">
            <a:extLst>
              <a:ext uri="{FF2B5EF4-FFF2-40B4-BE49-F238E27FC236}">
                <a16:creationId xmlns:a16="http://schemas.microsoft.com/office/drawing/2014/main" id="{254F54E8-5C00-2841-B2F3-8B594D646793}"/>
              </a:ext>
            </a:extLst>
          </p:cNvPr>
          <p:cNvSpPr txBox="1"/>
          <p:nvPr/>
        </p:nvSpPr>
        <p:spPr>
          <a:xfrm>
            <a:off x="8514565" y="3946522"/>
            <a:ext cx="1638590" cy="307777"/>
          </a:xfrm>
          <a:prstGeom prst="rect">
            <a:avLst/>
          </a:prstGeom>
          <a:noFill/>
        </p:spPr>
        <p:txBody>
          <a:bodyPr wrap="none" rtlCol="0">
            <a:spAutoFit/>
          </a:bodyPr>
          <a:lstStyle/>
          <a:p>
            <a:r>
              <a:rPr lang="en-US" sz="1400"/>
              <a:t>Basque speakers</a:t>
            </a:r>
          </a:p>
        </p:txBody>
      </p:sp>
      <p:sp>
        <p:nvSpPr>
          <p:cNvPr id="6" name="TextBox 5">
            <a:extLst>
              <a:ext uri="{FF2B5EF4-FFF2-40B4-BE49-F238E27FC236}">
                <a16:creationId xmlns:a16="http://schemas.microsoft.com/office/drawing/2014/main" id="{5E050AEF-EA71-9F45-9BEF-4E58B60AECAB}"/>
              </a:ext>
            </a:extLst>
          </p:cNvPr>
          <p:cNvSpPr txBox="1"/>
          <p:nvPr/>
        </p:nvSpPr>
        <p:spPr>
          <a:xfrm>
            <a:off x="8799439" y="4332041"/>
            <a:ext cx="2307042" cy="307777"/>
          </a:xfrm>
          <a:prstGeom prst="rect">
            <a:avLst/>
          </a:prstGeom>
          <a:noFill/>
        </p:spPr>
        <p:txBody>
          <a:bodyPr wrap="none" rtlCol="0">
            <a:spAutoFit/>
          </a:bodyPr>
          <a:lstStyle/>
          <a:p>
            <a:r>
              <a:rPr lang="en-US" sz="1400"/>
              <a:t>Passive Basque speakers</a:t>
            </a:r>
          </a:p>
        </p:txBody>
      </p:sp>
      <p:sp>
        <p:nvSpPr>
          <p:cNvPr id="7" name="TextBox 6">
            <a:extLst>
              <a:ext uri="{FF2B5EF4-FFF2-40B4-BE49-F238E27FC236}">
                <a16:creationId xmlns:a16="http://schemas.microsoft.com/office/drawing/2014/main" id="{8543A307-CB93-AE43-960E-E7321D29BC83}"/>
              </a:ext>
            </a:extLst>
          </p:cNvPr>
          <p:cNvSpPr txBox="1"/>
          <p:nvPr/>
        </p:nvSpPr>
        <p:spPr>
          <a:xfrm>
            <a:off x="9249350" y="4713208"/>
            <a:ext cx="2778325" cy="307777"/>
          </a:xfrm>
          <a:prstGeom prst="rect">
            <a:avLst/>
          </a:prstGeom>
          <a:noFill/>
        </p:spPr>
        <p:txBody>
          <a:bodyPr wrap="none" rtlCol="0">
            <a:spAutoFit/>
          </a:bodyPr>
          <a:lstStyle/>
          <a:p>
            <a:r>
              <a:rPr lang="en-US" sz="1400"/>
              <a:t>Monolingual Spanish speakers</a:t>
            </a:r>
          </a:p>
        </p:txBody>
      </p:sp>
    </p:spTree>
    <p:extLst>
      <p:ext uri="{BB962C8B-B14F-4D97-AF65-F5344CB8AC3E}">
        <p14:creationId xmlns:p14="http://schemas.microsoft.com/office/powerpoint/2010/main" val="13957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6C00E-ED43-1549-8B7F-8007AAD9BA8B}"/>
              </a:ext>
            </a:extLst>
          </p:cNvPr>
          <p:cNvSpPr>
            <a:spLocks noGrp="1"/>
          </p:cNvSpPr>
          <p:nvPr>
            <p:ph type="title"/>
          </p:nvPr>
        </p:nvSpPr>
        <p:spPr/>
        <p:txBody>
          <a:bodyPr/>
          <a:lstStyle/>
          <a:p>
            <a:r>
              <a:rPr lang="en-US" dirty="0"/>
              <a:t>Current Status: Enrollment</a:t>
            </a:r>
          </a:p>
        </p:txBody>
      </p:sp>
      <p:pic>
        <p:nvPicPr>
          <p:cNvPr id="5" name="Content Placeholder 4">
            <a:extLst>
              <a:ext uri="{FF2B5EF4-FFF2-40B4-BE49-F238E27FC236}">
                <a16:creationId xmlns:a16="http://schemas.microsoft.com/office/drawing/2014/main" id="{4D11039C-9A8E-9749-92EB-931FD7D42269}"/>
              </a:ext>
            </a:extLst>
          </p:cNvPr>
          <p:cNvPicPr>
            <a:picLocks noGrp="1" noChangeAspect="1"/>
          </p:cNvPicPr>
          <p:nvPr>
            <p:ph idx="1"/>
          </p:nvPr>
        </p:nvPicPr>
        <p:blipFill>
          <a:blip r:embed="rId2"/>
          <a:stretch>
            <a:fillRect/>
          </a:stretch>
        </p:blipFill>
        <p:spPr>
          <a:xfrm>
            <a:off x="3037994" y="1669025"/>
            <a:ext cx="6754935" cy="4623149"/>
          </a:xfrm>
        </p:spPr>
      </p:pic>
    </p:spTree>
    <p:extLst>
      <p:ext uri="{BB962C8B-B14F-4D97-AF65-F5344CB8AC3E}">
        <p14:creationId xmlns:p14="http://schemas.microsoft.com/office/powerpoint/2010/main" val="368257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67D6-C3FC-1A48-8E0C-8A4745EF18FB}"/>
              </a:ext>
            </a:extLst>
          </p:cNvPr>
          <p:cNvSpPr>
            <a:spLocks noGrp="1"/>
          </p:cNvSpPr>
          <p:nvPr>
            <p:ph type="title"/>
          </p:nvPr>
        </p:nvSpPr>
        <p:spPr/>
        <p:txBody>
          <a:bodyPr/>
          <a:lstStyle/>
          <a:p>
            <a:r>
              <a:rPr lang="en-US" dirty="0"/>
              <a:t>Previous Studies</a:t>
            </a:r>
          </a:p>
        </p:txBody>
      </p:sp>
      <p:sp>
        <p:nvSpPr>
          <p:cNvPr id="3" name="Content Placeholder 2">
            <a:extLst>
              <a:ext uri="{FF2B5EF4-FFF2-40B4-BE49-F238E27FC236}">
                <a16:creationId xmlns:a16="http://schemas.microsoft.com/office/drawing/2014/main" id="{8FF771EE-461B-834B-9A38-C5291656C841}"/>
              </a:ext>
            </a:extLst>
          </p:cNvPr>
          <p:cNvSpPr>
            <a:spLocks noGrp="1"/>
          </p:cNvSpPr>
          <p:nvPr>
            <p:ph idx="1"/>
          </p:nvPr>
        </p:nvSpPr>
        <p:spPr>
          <a:xfrm>
            <a:off x="1619794" y="1515291"/>
            <a:ext cx="4859383" cy="4395931"/>
          </a:xfrm>
        </p:spPr>
        <p:txBody>
          <a:bodyPr>
            <a:normAutofit/>
          </a:bodyPr>
          <a:lstStyle/>
          <a:p>
            <a:r>
              <a:rPr lang="en-US" dirty="0"/>
              <a:t>Vega-</a:t>
            </a:r>
            <a:r>
              <a:rPr lang="en-US" dirty="0" err="1"/>
              <a:t>Bayo</a:t>
            </a:r>
            <a:r>
              <a:rPr lang="en-US" dirty="0"/>
              <a:t> &amp; Mariel (2015):</a:t>
            </a:r>
          </a:p>
          <a:p>
            <a:pPr lvl="1"/>
            <a:r>
              <a:rPr lang="en-US" dirty="0"/>
              <a:t>home language significantly influences school choice</a:t>
            </a:r>
          </a:p>
          <a:p>
            <a:pPr lvl="1"/>
            <a:r>
              <a:rPr lang="en-US" dirty="0"/>
              <a:t>For Basque-speaking families, school choice is not affected by parent education, other variables</a:t>
            </a:r>
          </a:p>
          <a:p>
            <a:pPr lvl="1"/>
            <a:r>
              <a:rPr lang="en-US" dirty="0"/>
              <a:t>Interaction with wealth: poorer families choose public Basque schools</a:t>
            </a:r>
          </a:p>
          <a:p>
            <a:pPr lvl="1"/>
            <a:r>
              <a:rPr lang="en-US" dirty="0"/>
              <a:t>Why? Language is tied to </a:t>
            </a:r>
            <a:r>
              <a:rPr lang="en-US" b="1" dirty="0"/>
              <a:t>jobs</a:t>
            </a:r>
            <a:r>
              <a:rPr lang="en-US" dirty="0"/>
              <a:t>.</a:t>
            </a:r>
          </a:p>
          <a:p>
            <a:r>
              <a:rPr lang="en-US" dirty="0"/>
              <a:t>Mariel, Scarpa &amp; Vega-</a:t>
            </a:r>
            <a:r>
              <a:rPr lang="en-US" dirty="0" err="1"/>
              <a:t>Bayo</a:t>
            </a:r>
            <a:r>
              <a:rPr lang="en-US" dirty="0"/>
              <a:t> (2018):</a:t>
            </a:r>
          </a:p>
          <a:p>
            <a:pPr lvl="1"/>
            <a:r>
              <a:rPr lang="en-US" dirty="0"/>
              <a:t>In Bilbao, </a:t>
            </a:r>
            <a:r>
              <a:rPr lang="en-US" b="1" dirty="0"/>
              <a:t>language of instruction</a:t>
            </a:r>
            <a:r>
              <a:rPr lang="en-US" dirty="0"/>
              <a:t> is a significant factor in parent choice and exhibits the most parental alignment</a:t>
            </a:r>
          </a:p>
        </p:txBody>
      </p:sp>
      <p:pic>
        <p:nvPicPr>
          <p:cNvPr id="5" name="Picture 4">
            <a:extLst>
              <a:ext uri="{FF2B5EF4-FFF2-40B4-BE49-F238E27FC236}">
                <a16:creationId xmlns:a16="http://schemas.microsoft.com/office/drawing/2014/main" id="{53C9B0E8-B8CF-0943-AB38-9CC561D8B990}"/>
              </a:ext>
            </a:extLst>
          </p:cNvPr>
          <p:cNvPicPr>
            <a:picLocks noChangeAspect="1"/>
          </p:cNvPicPr>
          <p:nvPr/>
        </p:nvPicPr>
        <p:blipFill>
          <a:blip r:embed="rId2"/>
          <a:stretch>
            <a:fillRect/>
          </a:stretch>
        </p:blipFill>
        <p:spPr>
          <a:xfrm>
            <a:off x="6664108" y="1515291"/>
            <a:ext cx="5347098" cy="4395931"/>
          </a:xfrm>
          <a:prstGeom prst="rect">
            <a:avLst/>
          </a:prstGeom>
        </p:spPr>
      </p:pic>
    </p:spTree>
    <p:extLst>
      <p:ext uri="{BB962C8B-B14F-4D97-AF65-F5344CB8AC3E}">
        <p14:creationId xmlns:p14="http://schemas.microsoft.com/office/powerpoint/2010/main" val="389891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098C-E916-D04B-B5C7-EDC1A2DF4E9B}"/>
              </a:ext>
            </a:extLst>
          </p:cNvPr>
          <p:cNvSpPr>
            <a:spLocks noGrp="1"/>
          </p:cNvSpPr>
          <p:nvPr>
            <p:ph type="title"/>
          </p:nvPr>
        </p:nvSpPr>
        <p:spPr/>
        <p:txBody>
          <a:bodyPr/>
          <a:lstStyle/>
          <a:p>
            <a:r>
              <a:rPr lang="en-US"/>
              <a:t>Background: Previous Studies</a:t>
            </a:r>
          </a:p>
        </p:txBody>
      </p:sp>
      <p:sp>
        <p:nvSpPr>
          <p:cNvPr id="3" name="Content Placeholder 2">
            <a:extLst>
              <a:ext uri="{FF2B5EF4-FFF2-40B4-BE49-F238E27FC236}">
                <a16:creationId xmlns:a16="http://schemas.microsoft.com/office/drawing/2014/main" id="{3AEB5158-2CDE-9747-982D-A0F94C1A67B0}"/>
              </a:ext>
            </a:extLst>
          </p:cNvPr>
          <p:cNvSpPr>
            <a:spLocks noGrp="1"/>
          </p:cNvSpPr>
          <p:nvPr>
            <p:ph idx="1"/>
          </p:nvPr>
        </p:nvSpPr>
        <p:spPr>
          <a:xfrm>
            <a:off x="2589212" y="1665027"/>
            <a:ext cx="8915400" cy="4612943"/>
          </a:xfrm>
        </p:spPr>
        <p:txBody>
          <a:bodyPr>
            <a:normAutofit lnSpcReduction="10000"/>
          </a:bodyPr>
          <a:lstStyle/>
          <a:p>
            <a:r>
              <a:rPr lang="en-US" dirty="0"/>
              <a:t>Other studies of language attitudes by teachers (Valadez et al. 2015) or in the general population (</a:t>
            </a:r>
            <a:r>
              <a:rPr lang="en-US" dirty="0" err="1"/>
              <a:t>Amorrortu</a:t>
            </a:r>
            <a:r>
              <a:rPr lang="en-US" dirty="0"/>
              <a:t> et al., 2009) look at the whole BAC</a:t>
            </a:r>
          </a:p>
          <a:p>
            <a:r>
              <a:rPr lang="en-US" dirty="0"/>
              <a:t>But the region that Vitoria is in (</a:t>
            </a:r>
            <a:r>
              <a:rPr lang="en-US" dirty="0" err="1"/>
              <a:t>Álava</a:t>
            </a:r>
            <a:r>
              <a:rPr lang="en-US" dirty="0"/>
              <a:t>) is much more Spanish-speaking than the rest of the BAC</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dirty="0"/>
              <a:t>Perhaps we might find different attitudes here; more applicable to Cherokee (English-speaking environment)</a:t>
            </a:r>
          </a:p>
        </p:txBody>
      </p:sp>
      <p:pic>
        <p:nvPicPr>
          <p:cNvPr id="5" name="Picture 4">
            <a:extLst>
              <a:ext uri="{FF2B5EF4-FFF2-40B4-BE49-F238E27FC236}">
                <a16:creationId xmlns:a16="http://schemas.microsoft.com/office/drawing/2014/main" id="{F3B4C1C7-74D2-9440-8005-C505B5BB0C47}"/>
              </a:ext>
            </a:extLst>
          </p:cNvPr>
          <p:cNvPicPr>
            <a:picLocks noChangeAspect="1"/>
          </p:cNvPicPr>
          <p:nvPr/>
        </p:nvPicPr>
        <p:blipFill>
          <a:blip r:embed="rId2"/>
          <a:stretch>
            <a:fillRect/>
          </a:stretch>
        </p:blipFill>
        <p:spPr>
          <a:xfrm>
            <a:off x="5623922" y="2701357"/>
            <a:ext cx="4745148" cy="2780256"/>
          </a:xfrm>
          <a:prstGeom prst="rect">
            <a:avLst/>
          </a:prstGeom>
        </p:spPr>
      </p:pic>
    </p:spTree>
    <p:extLst>
      <p:ext uri="{BB962C8B-B14F-4D97-AF65-F5344CB8AC3E}">
        <p14:creationId xmlns:p14="http://schemas.microsoft.com/office/powerpoint/2010/main" val="426141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28168-C2BC-8C4F-AEDA-88BE5DD6E10C}"/>
              </a:ext>
            </a:extLst>
          </p:cNvPr>
          <p:cNvSpPr>
            <a:spLocks noGrp="1"/>
          </p:cNvSpPr>
          <p:nvPr>
            <p:ph type="title"/>
          </p:nvPr>
        </p:nvSpPr>
        <p:spPr/>
        <p:txBody>
          <a:bodyPr/>
          <a:lstStyle/>
          <a:p>
            <a:r>
              <a:rPr lang="en-US"/>
              <a:t>Present Study</a:t>
            </a:r>
          </a:p>
        </p:txBody>
      </p:sp>
      <p:sp>
        <p:nvSpPr>
          <p:cNvPr id="3" name="Content Placeholder 2">
            <a:extLst>
              <a:ext uri="{FF2B5EF4-FFF2-40B4-BE49-F238E27FC236}">
                <a16:creationId xmlns:a16="http://schemas.microsoft.com/office/drawing/2014/main" id="{A1C672BB-6A76-914E-8456-7476F1FEE7B4}"/>
              </a:ext>
            </a:extLst>
          </p:cNvPr>
          <p:cNvSpPr>
            <a:spLocks noGrp="1"/>
          </p:cNvSpPr>
          <p:nvPr>
            <p:ph idx="1"/>
          </p:nvPr>
        </p:nvSpPr>
        <p:spPr/>
        <p:txBody>
          <a:bodyPr/>
          <a:lstStyle/>
          <a:p>
            <a:r>
              <a:rPr lang="en-US" dirty="0"/>
              <a:t>The focus of the present study was on parents’ and teachers’ language attitudes specifically in Vitoria-</a:t>
            </a:r>
            <a:r>
              <a:rPr lang="en-US" dirty="0" err="1"/>
              <a:t>Gasteiz</a:t>
            </a:r>
            <a:endParaRPr lang="en-US" dirty="0"/>
          </a:p>
          <a:p>
            <a:pPr lvl="1"/>
            <a:r>
              <a:rPr lang="en-US" dirty="0"/>
              <a:t>Why model D (Basque immersion) parents enroll their children in model D schools in a mostly Spanish-speaking region</a:t>
            </a:r>
          </a:p>
          <a:p>
            <a:pPr lvl="1"/>
            <a:r>
              <a:rPr lang="en-US" dirty="0"/>
              <a:t>Why model A (Spanish) parents don’t enroll their children in Basque schools</a:t>
            </a:r>
          </a:p>
          <a:p>
            <a:pPr lvl="1"/>
            <a:r>
              <a:rPr lang="en-US" dirty="0"/>
              <a:t>Whether (and if so, why) they think it’s important for their children to know Basque</a:t>
            </a:r>
          </a:p>
          <a:p>
            <a:pPr lvl="1"/>
            <a:r>
              <a:rPr lang="en-US" dirty="0"/>
              <a:t>Teachers’ experience with code-switching in the classroom or school environment</a:t>
            </a:r>
          </a:p>
          <a:p>
            <a:pPr lvl="1"/>
            <a:r>
              <a:rPr lang="en-US" dirty="0"/>
              <a:t>How both parents and teachers feel about the two languages, and how they see both languages (and English) in terms of cultural considerations and future work opportunities for today’s children.</a:t>
            </a:r>
          </a:p>
        </p:txBody>
      </p:sp>
    </p:spTree>
    <p:extLst>
      <p:ext uri="{BB962C8B-B14F-4D97-AF65-F5344CB8AC3E}">
        <p14:creationId xmlns:p14="http://schemas.microsoft.com/office/powerpoint/2010/main" val="11803098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26708</TotalTime>
  <Words>4117</Words>
  <Application>Microsoft Macintosh PowerPoint</Application>
  <PresentationFormat>Widescreen</PresentationFormat>
  <Paragraphs>329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Century Gothic</vt:lpstr>
      <vt:lpstr>Wingdings</vt:lpstr>
      <vt:lpstr>Wingdings 3</vt:lpstr>
      <vt:lpstr>Wisp</vt:lpstr>
      <vt:lpstr>Parents’ and Teachers’ Language Attitudes in a Bilingual Community</vt:lpstr>
      <vt:lpstr>Rationale</vt:lpstr>
      <vt:lpstr>Background: Language</vt:lpstr>
      <vt:lpstr>Background: History</vt:lpstr>
      <vt:lpstr>Current Status: Language</vt:lpstr>
      <vt:lpstr>Current Status: Enrollment</vt:lpstr>
      <vt:lpstr>Previous Studies</vt:lpstr>
      <vt:lpstr>Background: Previous Studies</vt:lpstr>
      <vt:lpstr>Present Study</vt:lpstr>
      <vt:lpstr>Participants</vt:lpstr>
      <vt:lpstr>Participants</vt:lpstr>
      <vt:lpstr>Method</vt:lpstr>
      <vt:lpstr>Reasons for School Choice</vt:lpstr>
      <vt:lpstr>Reasons for School Choice</vt:lpstr>
      <vt:lpstr>Reasons for School Choice</vt:lpstr>
      <vt:lpstr>Challenges for Basque: Motivation and Social Language</vt:lpstr>
      <vt:lpstr>Challenges for Basque: Academic Language</vt:lpstr>
      <vt:lpstr>Code-Switching at School at home</vt:lpstr>
      <vt:lpstr>Academic Concerns</vt:lpstr>
      <vt:lpstr>Language and Future Work Prospects</vt:lpstr>
      <vt:lpstr>The Issue of English</vt:lpstr>
      <vt:lpstr>Role of Parents</vt:lpstr>
      <vt:lpstr>Societal Factors: Immigration</vt:lpstr>
      <vt:lpstr>Conclusions: Take-Aways for Cherokee</vt:lpstr>
      <vt:lpstr>PowerPoint Presentation</vt:lpstr>
      <vt:lpstr>Bilingualism</vt:lpstr>
      <vt:lpstr>Language and Identity</vt:lpstr>
      <vt:lpstr>Language and Identity</vt:lpstr>
      <vt:lpstr>Immigration and Public vs. Semi-Private</vt:lpstr>
      <vt:lpstr>Immigration and Public vs. Semi-Private</vt:lpstr>
      <vt:lpstr>Parents: 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and Teachers’ Language Attitudes in Vitoria-Gasteiz</dc:title>
  <dc:creator>Becker, Misha K</dc:creator>
  <cp:lastModifiedBy>Misha Becker</cp:lastModifiedBy>
  <cp:revision>316</cp:revision>
  <dcterms:created xsi:type="dcterms:W3CDTF">2018-06-14T16:41:18Z</dcterms:created>
  <dcterms:modified xsi:type="dcterms:W3CDTF">2018-10-05T21:47:35Z</dcterms:modified>
</cp:coreProperties>
</file>